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6" r:id="rId1"/>
  </p:sldMasterIdLst>
  <p:notesMasterIdLst>
    <p:notesMasterId r:id="rId75"/>
  </p:notesMasterIdLst>
  <p:sldIdLst>
    <p:sldId id="586" r:id="rId2"/>
    <p:sldId id="765" r:id="rId3"/>
    <p:sldId id="783" r:id="rId4"/>
    <p:sldId id="763" r:id="rId5"/>
    <p:sldId id="753" r:id="rId6"/>
    <p:sldId id="764" r:id="rId7"/>
    <p:sldId id="754" r:id="rId8"/>
    <p:sldId id="683" r:id="rId9"/>
    <p:sldId id="738" r:id="rId10"/>
    <p:sldId id="739" r:id="rId11"/>
    <p:sldId id="740" r:id="rId12"/>
    <p:sldId id="741" r:id="rId13"/>
    <p:sldId id="746" r:id="rId14"/>
    <p:sldId id="745" r:id="rId15"/>
    <p:sldId id="742" r:id="rId16"/>
    <p:sldId id="743" r:id="rId17"/>
    <p:sldId id="744" r:id="rId18"/>
    <p:sldId id="749" r:id="rId19"/>
    <p:sldId id="750" r:id="rId20"/>
    <p:sldId id="747" r:id="rId21"/>
    <p:sldId id="748" r:id="rId22"/>
    <p:sldId id="751" r:id="rId23"/>
    <p:sldId id="752" r:id="rId24"/>
    <p:sldId id="527" r:id="rId25"/>
    <p:sldId id="690" r:id="rId26"/>
    <p:sldId id="689" r:id="rId27"/>
    <p:sldId id="769" r:id="rId28"/>
    <p:sldId id="767" r:id="rId29"/>
    <p:sldId id="688" r:id="rId30"/>
    <p:sldId id="694" r:id="rId31"/>
    <p:sldId id="693" r:id="rId32"/>
    <p:sldId id="692" r:id="rId33"/>
    <p:sldId id="699" r:id="rId34"/>
    <p:sldId id="701" r:id="rId35"/>
    <p:sldId id="702" r:id="rId36"/>
    <p:sldId id="698" r:id="rId37"/>
    <p:sldId id="703" r:id="rId38"/>
    <p:sldId id="774" r:id="rId39"/>
    <p:sldId id="768" r:id="rId40"/>
    <p:sldId id="710" r:id="rId41"/>
    <p:sldId id="711" r:id="rId42"/>
    <p:sldId id="771" r:id="rId43"/>
    <p:sldId id="712" r:id="rId44"/>
    <p:sldId id="707" r:id="rId45"/>
    <p:sldId id="714" r:id="rId46"/>
    <p:sldId id="708" r:id="rId47"/>
    <p:sldId id="772" r:id="rId48"/>
    <p:sldId id="709" r:id="rId49"/>
    <p:sldId id="715" r:id="rId50"/>
    <p:sldId id="716" r:id="rId51"/>
    <p:sldId id="775" r:id="rId52"/>
    <p:sldId id="706" r:id="rId53"/>
    <p:sldId id="718" r:id="rId54"/>
    <p:sldId id="719" r:id="rId55"/>
    <p:sldId id="720" r:id="rId56"/>
    <p:sldId id="773" r:id="rId57"/>
    <p:sldId id="776" r:id="rId58"/>
    <p:sldId id="756" r:id="rId59"/>
    <p:sldId id="704" r:id="rId60"/>
    <p:sldId id="721" r:id="rId61"/>
    <p:sldId id="735" r:id="rId62"/>
    <p:sldId id="736" r:id="rId63"/>
    <p:sldId id="758" r:id="rId64"/>
    <p:sldId id="760" r:id="rId65"/>
    <p:sldId id="757" r:id="rId66"/>
    <p:sldId id="778" r:id="rId67"/>
    <p:sldId id="781" r:id="rId68"/>
    <p:sldId id="780" r:id="rId69"/>
    <p:sldId id="779" r:id="rId70"/>
    <p:sldId id="478" r:id="rId71"/>
    <p:sldId id="479" r:id="rId72"/>
    <p:sldId id="782" r:id="rId73"/>
    <p:sldId id="762"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4C192E65-79DB-4CF4-A2B5-1E66100A1025}">
          <p14:sldIdLst>
            <p14:sldId id="586"/>
            <p14:sldId id="765"/>
            <p14:sldId id="783"/>
            <p14:sldId id="763"/>
            <p14:sldId id="753"/>
            <p14:sldId id="764"/>
            <p14:sldId id="754"/>
            <p14:sldId id="683"/>
            <p14:sldId id="738"/>
            <p14:sldId id="739"/>
            <p14:sldId id="740"/>
            <p14:sldId id="741"/>
            <p14:sldId id="746"/>
            <p14:sldId id="745"/>
            <p14:sldId id="742"/>
            <p14:sldId id="743"/>
            <p14:sldId id="744"/>
            <p14:sldId id="749"/>
            <p14:sldId id="750"/>
            <p14:sldId id="747"/>
            <p14:sldId id="748"/>
            <p14:sldId id="751"/>
            <p14:sldId id="752"/>
            <p14:sldId id="527"/>
            <p14:sldId id="690"/>
            <p14:sldId id="689"/>
            <p14:sldId id="769"/>
            <p14:sldId id="767"/>
            <p14:sldId id="688"/>
            <p14:sldId id="694"/>
            <p14:sldId id="693"/>
            <p14:sldId id="692"/>
            <p14:sldId id="699"/>
            <p14:sldId id="701"/>
            <p14:sldId id="702"/>
            <p14:sldId id="698"/>
            <p14:sldId id="703"/>
            <p14:sldId id="774"/>
            <p14:sldId id="768"/>
            <p14:sldId id="710"/>
            <p14:sldId id="711"/>
            <p14:sldId id="771"/>
            <p14:sldId id="712"/>
            <p14:sldId id="707"/>
            <p14:sldId id="714"/>
            <p14:sldId id="708"/>
            <p14:sldId id="772"/>
            <p14:sldId id="709"/>
            <p14:sldId id="715"/>
            <p14:sldId id="716"/>
            <p14:sldId id="775"/>
            <p14:sldId id="706"/>
            <p14:sldId id="718"/>
            <p14:sldId id="719"/>
            <p14:sldId id="720"/>
            <p14:sldId id="773"/>
            <p14:sldId id="776"/>
            <p14:sldId id="756"/>
            <p14:sldId id="704"/>
            <p14:sldId id="721"/>
            <p14:sldId id="735"/>
            <p14:sldId id="736"/>
          </p14:sldIdLst>
        </p14:section>
        <p14:section name="Action Steps" id="{2D284B13-0FB4-4918-973F-B8A549116AFC}">
          <p14:sldIdLst>
            <p14:sldId id="758"/>
            <p14:sldId id="760"/>
            <p14:sldId id="757"/>
            <p14:sldId id="778"/>
            <p14:sldId id="781"/>
            <p14:sldId id="780"/>
            <p14:sldId id="779"/>
            <p14:sldId id="478"/>
            <p14:sldId id="479"/>
            <p14:sldId id="782"/>
            <p14:sldId id="76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81499" autoAdjust="0"/>
  </p:normalViewPr>
  <p:slideViewPr>
    <p:cSldViewPr snapToGrid="0">
      <p:cViewPr>
        <p:scale>
          <a:sx n="33" d="100"/>
          <a:sy n="33" d="100"/>
        </p:scale>
        <p:origin x="2490" y="112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10DC4B-6EB0-4B53-9654-F0AAF3D538F7}" type="datetimeFigureOut">
              <a:rPr lang="en-US" smtClean="0"/>
              <a:t>3/27/2018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A246AC-40A2-4C8D-BDF0-F80E82036B7A}" type="slidenum">
              <a:rPr lang="en-US" smtClean="0"/>
              <a:t>‹#›</a:t>
            </a:fld>
            <a:endParaRPr lang="en-US"/>
          </a:p>
        </p:txBody>
      </p:sp>
    </p:spTree>
    <p:extLst>
      <p:ext uri="{BB962C8B-B14F-4D97-AF65-F5344CB8AC3E}">
        <p14:creationId xmlns:p14="http://schemas.microsoft.com/office/powerpoint/2010/main" val="699725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Show of Hands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EA246AC-40A2-4C8D-BDF0-F80E82036B7A}" type="slidenum">
              <a:rPr lang="en-US" smtClean="0"/>
              <a:t>1</a:t>
            </a:fld>
            <a:endParaRPr lang="en-US"/>
          </a:p>
        </p:txBody>
      </p:sp>
    </p:spTree>
    <p:extLst>
      <p:ext uri="{BB962C8B-B14F-4D97-AF65-F5344CB8AC3E}">
        <p14:creationId xmlns:p14="http://schemas.microsoft.com/office/powerpoint/2010/main" val="89495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A246AC-40A2-4C8D-BDF0-F80E82036B7A}" type="slidenum">
              <a:rPr lang="en-US" smtClean="0"/>
              <a:t>10</a:t>
            </a:fld>
            <a:endParaRPr lang="en-US"/>
          </a:p>
        </p:txBody>
      </p:sp>
    </p:spTree>
    <p:extLst>
      <p:ext uri="{BB962C8B-B14F-4D97-AF65-F5344CB8AC3E}">
        <p14:creationId xmlns:p14="http://schemas.microsoft.com/office/powerpoint/2010/main" val="4218085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A246AC-40A2-4C8D-BDF0-F80E82036B7A}" type="slidenum">
              <a:rPr lang="en-US" smtClean="0"/>
              <a:t>11</a:t>
            </a:fld>
            <a:endParaRPr lang="en-US"/>
          </a:p>
        </p:txBody>
      </p:sp>
    </p:spTree>
    <p:extLst>
      <p:ext uri="{BB962C8B-B14F-4D97-AF65-F5344CB8AC3E}">
        <p14:creationId xmlns:p14="http://schemas.microsoft.com/office/powerpoint/2010/main" val="1038828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A246AC-40A2-4C8D-BDF0-F80E82036B7A}" type="slidenum">
              <a:rPr lang="en-US" smtClean="0"/>
              <a:t>12</a:t>
            </a:fld>
            <a:endParaRPr lang="en-US"/>
          </a:p>
        </p:txBody>
      </p:sp>
    </p:spTree>
    <p:extLst>
      <p:ext uri="{BB962C8B-B14F-4D97-AF65-F5344CB8AC3E}">
        <p14:creationId xmlns:p14="http://schemas.microsoft.com/office/powerpoint/2010/main" val="807863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A246AC-40A2-4C8D-BDF0-F80E82036B7A}" type="slidenum">
              <a:rPr lang="en-US" smtClean="0"/>
              <a:t>13</a:t>
            </a:fld>
            <a:endParaRPr lang="en-US"/>
          </a:p>
        </p:txBody>
      </p:sp>
    </p:spTree>
    <p:extLst>
      <p:ext uri="{BB962C8B-B14F-4D97-AF65-F5344CB8AC3E}">
        <p14:creationId xmlns:p14="http://schemas.microsoft.com/office/powerpoint/2010/main" val="2112146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A246AC-40A2-4C8D-BDF0-F80E82036B7A}" type="slidenum">
              <a:rPr lang="en-US" smtClean="0"/>
              <a:t>14</a:t>
            </a:fld>
            <a:endParaRPr lang="en-US"/>
          </a:p>
        </p:txBody>
      </p:sp>
    </p:spTree>
    <p:extLst>
      <p:ext uri="{BB962C8B-B14F-4D97-AF65-F5344CB8AC3E}">
        <p14:creationId xmlns:p14="http://schemas.microsoft.com/office/powerpoint/2010/main" val="3732480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Box – An enhanced #1 listing that MAY end up hurting more than helping.</a:t>
            </a:r>
          </a:p>
        </p:txBody>
      </p:sp>
      <p:sp>
        <p:nvSpPr>
          <p:cNvPr id="4" name="Slide Number Placeholder 3"/>
          <p:cNvSpPr>
            <a:spLocks noGrp="1"/>
          </p:cNvSpPr>
          <p:nvPr>
            <p:ph type="sldNum" sz="quarter" idx="10"/>
          </p:nvPr>
        </p:nvSpPr>
        <p:spPr/>
        <p:txBody>
          <a:bodyPr/>
          <a:lstStyle/>
          <a:p>
            <a:fld id="{AEA246AC-40A2-4C8D-BDF0-F80E82036B7A}" type="slidenum">
              <a:rPr lang="en-US" smtClean="0"/>
              <a:t>15</a:t>
            </a:fld>
            <a:endParaRPr lang="en-US"/>
          </a:p>
        </p:txBody>
      </p:sp>
    </p:spTree>
    <p:extLst>
      <p:ext uri="{BB962C8B-B14F-4D97-AF65-F5344CB8AC3E}">
        <p14:creationId xmlns:p14="http://schemas.microsoft.com/office/powerpoint/2010/main" val="466843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those images comes from different places, and they all just lead to more search results</a:t>
            </a:r>
          </a:p>
        </p:txBody>
      </p:sp>
      <p:sp>
        <p:nvSpPr>
          <p:cNvPr id="4" name="Slide Number Placeholder 3"/>
          <p:cNvSpPr>
            <a:spLocks noGrp="1"/>
          </p:cNvSpPr>
          <p:nvPr>
            <p:ph type="sldNum" sz="quarter" idx="10"/>
          </p:nvPr>
        </p:nvSpPr>
        <p:spPr/>
        <p:txBody>
          <a:bodyPr/>
          <a:lstStyle/>
          <a:p>
            <a:fld id="{AEA246AC-40A2-4C8D-BDF0-F80E82036B7A}" type="slidenum">
              <a:rPr lang="en-US" smtClean="0"/>
              <a:t>16</a:t>
            </a:fld>
            <a:endParaRPr lang="en-US"/>
          </a:p>
        </p:txBody>
      </p:sp>
    </p:spTree>
    <p:extLst>
      <p:ext uri="{BB962C8B-B14F-4D97-AF65-F5344CB8AC3E}">
        <p14:creationId xmlns:p14="http://schemas.microsoft.com/office/powerpoint/2010/main" val="1350701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A246AC-40A2-4C8D-BDF0-F80E82036B7A}" type="slidenum">
              <a:rPr lang="en-US" smtClean="0"/>
              <a:t>17</a:t>
            </a:fld>
            <a:endParaRPr lang="en-US"/>
          </a:p>
        </p:txBody>
      </p:sp>
    </p:spTree>
    <p:extLst>
      <p:ext uri="{BB962C8B-B14F-4D97-AF65-F5344CB8AC3E}">
        <p14:creationId xmlns:p14="http://schemas.microsoft.com/office/powerpoint/2010/main" val="3585262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A246AC-40A2-4C8D-BDF0-F80E82036B7A}" type="slidenum">
              <a:rPr lang="en-US" smtClean="0"/>
              <a:t>18</a:t>
            </a:fld>
            <a:endParaRPr lang="en-US"/>
          </a:p>
        </p:txBody>
      </p:sp>
    </p:spTree>
    <p:extLst>
      <p:ext uri="{BB962C8B-B14F-4D97-AF65-F5344CB8AC3E}">
        <p14:creationId xmlns:p14="http://schemas.microsoft.com/office/powerpoint/2010/main" val="3113615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A246AC-40A2-4C8D-BDF0-F80E82036B7A}" type="slidenum">
              <a:rPr lang="en-US" smtClean="0"/>
              <a:t>19</a:t>
            </a:fld>
            <a:endParaRPr lang="en-US"/>
          </a:p>
        </p:txBody>
      </p:sp>
    </p:spTree>
    <p:extLst>
      <p:ext uri="{BB962C8B-B14F-4D97-AF65-F5344CB8AC3E}">
        <p14:creationId xmlns:p14="http://schemas.microsoft.com/office/powerpoint/2010/main" val="625535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Wo saw all of these presentations?</a:t>
            </a:r>
          </a:p>
        </p:txBody>
      </p:sp>
      <p:sp>
        <p:nvSpPr>
          <p:cNvPr id="4" name="Slide Number Placeholder 3"/>
          <p:cNvSpPr>
            <a:spLocks noGrp="1"/>
          </p:cNvSpPr>
          <p:nvPr>
            <p:ph type="sldNum" sz="quarter" idx="10"/>
          </p:nvPr>
        </p:nvSpPr>
        <p:spPr/>
        <p:txBody>
          <a:bodyPr/>
          <a:lstStyle/>
          <a:p>
            <a:fld id="{AEA246AC-40A2-4C8D-BDF0-F80E82036B7A}" type="slidenum">
              <a:rPr lang="en-US" smtClean="0"/>
              <a:t>2</a:t>
            </a:fld>
            <a:endParaRPr lang="en-US"/>
          </a:p>
        </p:txBody>
      </p:sp>
    </p:spTree>
    <p:extLst>
      <p:ext uri="{BB962C8B-B14F-4D97-AF65-F5344CB8AC3E}">
        <p14:creationId xmlns:p14="http://schemas.microsoft.com/office/powerpoint/2010/main" val="3637577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curious – no videos are showing</a:t>
            </a:r>
          </a:p>
        </p:txBody>
      </p:sp>
      <p:sp>
        <p:nvSpPr>
          <p:cNvPr id="4" name="Slide Number Placeholder 3"/>
          <p:cNvSpPr>
            <a:spLocks noGrp="1"/>
          </p:cNvSpPr>
          <p:nvPr>
            <p:ph type="sldNum" sz="quarter" idx="10"/>
          </p:nvPr>
        </p:nvSpPr>
        <p:spPr/>
        <p:txBody>
          <a:bodyPr/>
          <a:lstStyle/>
          <a:p>
            <a:fld id="{AEA246AC-40A2-4C8D-BDF0-F80E82036B7A}" type="slidenum">
              <a:rPr lang="en-US" smtClean="0"/>
              <a:t>20</a:t>
            </a:fld>
            <a:endParaRPr lang="en-US"/>
          </a:p>
        </p:txBody>
      </p:sp>
    </p:spTree>
    <p:extLst>
      <p:ext uri="{BB962C8B-B14F-4D97-AF65-F5344CB8AC3E}">
        <p14:creationId xmlns:p14="http://schemas.microsoft.com/office/powerpoint/2010/main" val="20827515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Clearly species discrimination</a:t>
            </a:r>
          </a:p>
        </p:txBody>
      </p:sp>
      <p:sp>
        <p:nvSpPr>
          <p:cNvPr id="4" name="Slide Number Placeholder 3"/>
          <p:cNvSpPr>
            <a:spLocks noGrp="1"/>
          </p:cNvSpPr>
          <p:nvPr>
            <p:ph type="sldNum" sz="quarter" idx="10"/>
          </p:nvPr>
        </p:nvSpPr>
        <p:spPr/>
        <p:txBody>
          <a:bodyPr/>
          <a:lstStyle/>
          <a:p>
            <a:fld id="{AEA246AC-40A2-4C8D-BDF0-F80E82036B7A}" type="slidenum">
              <a:rPr lang="en-US" smtClean="0"/>
              <a:t>21</a:t>
            </a:fld>
            <a:endParaRPr lang="en-US"/>
          </a:p>
        </p:txBody>
      </p:sp>
    </p:spTree>
    <p:extLst>
      <p:ext uri="{BB962C8B-B14F-4D97-AF65-F5344CB8AC3E}">
        <p14:creationId xmlns:p14="http://schemas.microsoft.com/office/powerpoint/2010/main" val="3730287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A246AC-40A2-4C8D-BDF0-F80E82036B7A}" type="slidenum">
              <a:rPr lang="en-US" smtClean="0"/>
              <a:t>22</a:t>
            </a:fld>
            <a:endParaRPr lang="en-US"/>
          </a:p>
        </p:txBody>
      </p:sp>
    </p:spTree>
    <p:extLst>
      <p:ext uri="{BB962C8B-B14F-4D97-AF65-F5344CB8AC3E}">
        <p14:creationId xmlns:p14="http://schemas.microsoft.com/office/powerpoint/2010/main" val="3042559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A246AC-40A2-4C8D-BDF0-F80E82036B7A}" type="slidenum">
              <a:rPr lang="en-US" smtClean="0"/>
              <a:t>23</a:t>
            </a:fld>
            <a:endParaRPr lang="en-US"/>
          </a:p>
        </p:txBody>
      </p:sp>
    </p:spTree>
    <p:extLst>
      <p:ext uri="{BB962C8B-B14F-4D97-AF65-F5344CB8AC3E}">
        <p14:creationId xmlns:p14="http://schemas.microsoft.com/office/powerpoint/2010/main" val="844004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Google began in 1998 with the "Page Rank" algorithm. </a:t>
            </a:r>
          </a:p>
        </p:txBody>
      </p:sp>
      <p:sp>
        <p:nvSpPr>
          <p:cNvPr id="4" name="Slide Number Placeholder 3"/>
          <p:cNvSpPr>
            <a:spLocks noGrp="1"/>
          </p:cNvSpPr>
          <p:nvPr>
            <p:ph type="sldNum" sz="quarter" idx="10"/>
          </p:nvPr>
        </p:nvSpPr>
        <p:spPr/>
        <p:txBody>
          <a:bodyPr/>
          <a:lstStyle/>
          <a:p>
            <a:fld id="{AEA246AC-40A2-4C8D-BDF0-F80E82036B7A}" type="slidenum">
              <a:rPr lang="en-US" smtClean="0"/>
              <a:t>24</a:t>
            </a:fld>
            <a:endParaRPr lang="en-US"/>
          </a:p>
        </p:txBody>
      </p:sp>
    </p:spTree>
    <p:extLst>
      <p:ext uri="{BB962C8B-B14F-4D97-AF65-F5344CB8AC3E}">
        <p14:creationId xmlns:p14="http://schemas.microsoft.com/office/powerpoint/2010/main" val="4014307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Page rank was calculated through a </a:t>
            </a:r>
            <a:r>
              <a:rPr lang="en-US" sz="1200" kern="1200" dirty="0" err="1">
                <a:solidFill>
                  <a:schemeClr val="tx1"/>
                </a:solidFill>
                <a:effectLst/>
                <a:latin typeface="+mn-lt"/>
                <a:ea typeface="+mn-ea"/>
                <a:cs typeface="+mn-cs"/>
              </a:rPr>
              <a:t>mathmatical</a:t>
            </a:r>
            <a:r>
              <a:rPr lang="en-US" sz="1200" kern="1200" dirty="0">
                <a:solidFill>
                  <a:schemeClr val="tx1"/>
                </a:solidFill>
                <a:effectLst/>
                <a:latin typeface="+mn-lt"/>
                <a:ea typeface="+mn-ea"/>
                <a:cs typeface="+mn-cs"/>
              </a:rPr>
              <a:t> formula as a score from 0 to 10.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Google even released a toolbar for IE that showed a green bar, and it became anyone cared about. </a:t>
            </a:r>
          </a:p>
        </p:txBody>
      </p:sp>
      <p:sp>
        <p:nvSpPr>
          <p:cNvPr id="4" name="Slide Number Placeholder 3"/>
          <p:cNvSpPr>
            <a:spLocks noGrp="1"/>
          </p:cNvSpPr>
          <p:nvPr>
            <p:ph type="sldNum" sz="quarter" idx="10"/>
          </p:nvPr>
        </p:nvSpPr>
        <p:spPr/>
        <p:txBody>
          <a:bodyPr/>
          <a:lstStyle/>
          <a:p>
            <a:fld id="{AEA246AC-40A2-4C8D-BDF0-F80E82036B7A}" type="slidenum">
              <a:rPr lang="en-US" smtClean="0"/>
              <a:t>25</a:t>
            </a:fld>
            <a:endParaRPr lang="en-US"/>
          </a:p>
        </p:txBody>
      </p:sp>
    </p:spTree>
    <p:extLst>
      <p:ext uri="{BB962C8B-B14F-4D97-AF65-F5344CB8AC3E}">
        <p14:creationId xmlns:p14="http://schemas.microsoft.com/office/powerpoint/2010/main" val="8600445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Simple concept -  PageRank is measured by links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link is a “vote” by other pages on the Web, about how important a page is.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link to a page counts as a vote of support, and more links make a page more important.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Links from more important pages are more </a:t>
            </a:r>
            <a:r>
              <a:rPr lang="en-US" sz="1200" kern="1200" dirty="0" err="1">
                <a:solidFill>
                  <a:schemeClr val="tx1"/>
                </a:solidFill>
                <a:effectLst/>
                <a:latin typeface="+mn-lt"/>
                <a:ea typeface="+mn-ea"/>
                <a:cs typeface="+mn-cs"/>
              </a:rPr>
              <a:t>valueable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AEA246AC-40A2-4C8D-BDF0-F80E82036B7A}" type="slidenum">
              <a:rPr lang="en-US" smtClean="0"/>
              <a:t>26</a:t>
            </a:fld>
            <a:endParaRPr lang="en-US"/>
          </a:p>
        </p:txBody>
      </p:sp>
    </p:spTree>
    <p:extLst>
      <p:ext uri="{BB962C8B-B14F-4D97-AF65-F5344CB8AC3E}">
        <p14:creationId xmlns:p14="http://schemas.microsoft.com/office/powerpoint/2010/main" val="8317655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Topical relevance was determined by the anchor text.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Over the years that’s expanded to the surrounding text also</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link to a site for blue widgets was more relevant than one from a site about shoes. </a:t>
            </a:r>
          </a:p>
        </p:txBody>
      </p:sp>
      <p:sp>
        <p:nvSpPr>
          <p:cNvPr id="4" name="Slide Number Placeholder 3"/>
          <p:cNvSpPr>
            <a:spLocks noGrp="1"/>
          </p:cNvSpPr>
          <p:nvPr>
            <p:ph type="sldNum" sz="quarter" idx="10"/>
          </p:nvPr>
        </p:nvSpPr>
        <p:spPr/>
        <p:txBody>
          <a:bodyPr/>
          <a:lstStyle/>
          <a:p>
            <a:fld id="{AEA246AC-40A2-4C8D-BDF0-F80E82036B7A}" type="slidenum">
              <a:rPr lang="en-US" smtClean="0"/>
              <a:t>27</a:t>
            </a:fld>
            <a:endParaRPr lang="en-US"/>
          </a:p>
        </p:txBody>
      </p:sp>
    </p:spTree>
    <p:extLst>
      <p:ext uri="{BB962C8B-B14F-4D97-AF65-F5344CB8AC3E}">
        <p14:creationId xmlns:p14="http://schemas.microsoft.com/office/powerpoint/2010/main" val="233595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“Link Juice” was a term used to describe the flowing equity from one page to another.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Each link to another page sends some of the hosting pages “link juice” to the page it linked to.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Again, the more link juice (equity) a page has, the more it can pass along.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Too many outbound links can bleed of your own link equity.</a:t>
            </a:r>
          </a:p>
        </p:txBody>
      </p:sp>
      <p:sp>
        <p:nvSpPr>
          <p:cNvPr id="4" name="Slide Number Placeholder 3"/>
          <p:cNvSpPr>
            <a:spLocks noGrp="1"/>
          </p:cNvSpPr>
          <p:nvPr>
            <p:ph type="sldNum" sz="quarter" idx="10"/>
          </p:nvPr>
        </p:nvSpPr>
        <p:spPr/>
        <p:txBody>
          <a:bodyPr/>
          <a:lstStyle/>
          <a:p>
            <a:fld id="{AEA246AC-40A2-4C8D-BDF0-F80E82036B7A}" type="slidenum">
              <a:rPr lang="en-US" smtClean="0"/>
              <a:t>28</a:t>
            </a:fld>
            <a:endParaRPr lang="en-US"/>
          </a:p>
        </p:txBody>
      </p:sp>
    </p:spTree>
    <p:extLst>
      <p:ext uri="{BB962C8B-B14F-4D97-AF65-F5344CB8AC3E}">
        <p14:creationId xmlns:p14="http://schemas.microsoft.com/office/powerpoint/2010/main" val="42080665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Slight algorithm updates happened all the time, and until July of 2003, Google would only update their index monthly, rolling it out slowly to all their data centers.</a:t>
            </a:r>
          </a:p>
          <a:p>
            <a:r>
              <a:rPr lang="en-US" sz="1200" kern="1200" dirty="0">
                <a:solidFill>
                  <a:schemeClr val="tx1"/>
                </a:solidFill>
                <a:effectLst/>
                <a:latin typeface="+mn-lt"/>
                <a:ea typeface="+mn-ea"/>
                <a:cs typeface="+mn-cs"/>
              </a:rPr>
              <a:t>people used to wait for the "Google Dance" to see how their site ranked.</a:t>
            </a:r>
          </a:p>
        </p:txBody>
      </p:sp>
      <p:sp>
        <p:nvSpPr>
          <p:cNvPr id="4" name="Slide Number Placeholder 3"/>
          <p:cNvSpPr>
            <a:spLocks noGrp="1"/>
          </p:cNvSpPr>
          <p:nvPr>
            <p:ph type="sldNum" sz="quarter" idx="10"/>
          </p:nvPr>
        </p:nvSpPr>
        <p:spPr/>
        <p:txBody>
          <a:bodyPr/>
          <a:lstStyle/>
          <a:p>
            <a:fld id="{AEA246AC-40A2-4C8D-BDF0-F80E82036B7A}" type="slidenum">
              <a:rPr lang="en-US" smtClean="0"/>
              <a:t>29</a:t>
            </a:fld>
            <a:endParaRPr lang="en-US"/>
          </a:p>
        </p:txBody>
      </p:sp>
    </p:spTree>
    <p:extLst>
      <p:ext uri="{BB962C8B-B14F-4D97-AF65-F5344CB8AC3E}">
        <p14:creationId xmlns:p14="http://schemas.microsoft.com/office/powerpoint/2010/main" val="1482922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EA246AC-40A2-4C8D-BDF0-F80E82036B7A}" type="slidenum">
              <a:rPr lang="en-US" smtClean="0"/>
              <a:t>3</a:t>
            </a:fld>
            <a:endParaRPr lang="en-US"/>
          </a:p>
        </p:txBody>
      </p:sp>
    </p:spTree>
    <p:extLst>
      <p:ext uri="{BB962C8B-B14F-4D97-AF65-F5344CB8AC3E}">
        <p14:creationId xmlns:p14="http://schemas.microsoft.com/office/powerpoint/2010/main" val="31352083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how so many garbage websites and worthless crap ended up on the internet. </a:t>
            </a:r>
          </a:p>
        </p:txBody>
      </p:sp>
      <p:sp>
        <p:nvSpPr>
          <p:cNvPr id="4" name="Slide Number Placeholder 3"/>
          <p:cNvSpPr>
            <a:spLocks noGrp="1"/>
          </p:cNvSpPr>
          <p:nvPr>
            <p:ph type="sldNum" sz="quarter" idx="10"/>
          </p:nvPr>
        </p:nvSpPr>
        <p:spPr/>
        <p:txBody>
          <a:bodyPr/>
          <a:lstStyle/>
          <a:p>
            <a:fld id="{AEA246AC-40A2-4C8D-BDF0-F80E82036B7A}" type="slidenum">
              <a:rPr lang="en-US" smtClean="0"/>
              <a:t>30</a:t>
            </a:fld>
            <a:endParaRPr lang="en-US"/>
          </a:p>
        </p:txBody>
      </p:sp>
    </p:spTree>
    <p:extLst>
      <p:ext uri="{BB962C8B-B14F-4D97-AF65-F5344CB8AC3E}">
        <p14:creationId xmlns:p14="http://schemas.microsoft.com/office/powerpoint/2010/main" val="10350806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Over the years, people used every trick under the sun to get links, because that's really all that mattered.</a:t>
            </a:r>
          </a:p>
        </p:txBody>
      </p:sp>
      <p:sp>
        <p:nvSpPr>
          <p:cNvPr id="4" name="Slide Number Placeholder 3"/>
          <p:cNvSpPr>
            <a:spLocks noGrp="1"/>
          </p:cNvSpPr>
          <p:nvPr>
            <p:ph type="sldNum" sz="quarter" idx="10"/>
          </p:nvPr>
        </p:nvSpPr>
        <p:spPr/>
        <p:txBody>
          <a:bodyPr/>
          <a:lstStyle/>
          <a:p>
            <a:fld id="{AEA246AC-40A2-4C8D-BDF0-F80E82036B7A}" type="slidenum">
              <a:rPr lang="en-US" smtClean="0"/>
              <a:t>31</a:t>
            </a:fld>
            <a:endParaRPr lang="en-US"/>
          </a:p>
        </p:txBody>
      </p:sp>
    </p:spTree>
    <p:extLst>
      <p:ext uri="{BB962C8B-B14F-4D97-AF65-F5344CB8AC3E}">
        <p14:creationId xmlns:p14="http://schemas.microsoft.com/office/powerpoint/2010/main" val="5198992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Article directories and link networks sprang up, as Google created a cottage industry that still exists today.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Duplicate content didn't matter – anyone could publish anything, and they did.</a:t>
            </a:r>
          </a:p>
        </p:txBody>
      </p:sp>
      <p:sp>
        <p:nvSpPr>
          <p:cNvPr id="4" name="Slide Number Placeholder 3"/>
          <p:cNvSpPr>
            <a:spLocks noGrp="1"/>
          </p:cNvSpPr>
          <p:nvPr>
            <p:ph type="sldNum" sz="quarter" idx="10"/>
          </p:nvPr>
        </p:nvSpPr>
        <p:spPr/>
        <p:txBody>
          <a:bodyPr/>
          <a:lstStyle/>
          <a:p>
            <a:fld id="{AEA246AC-40A2-4C8D-BDF0-F80E82036B7A}" type="slidenum">
              <a:rPr lang="en-US" smtClean="0"/>
              <a:t>32</a:t>
            </a:fld>
            <a:endParaRPr lang="en-US"/>
          </a:p>
        </p:txBody>
      </p:sp>
    </p:spTree>
    <p:extLst>
      <p:ext uri="{BB962C8B-B14F-4D97-AF65-F5344CB8AC3E}">
        <p14:creationId xmlns:p14="http://schemas.microsoft.com/office/powerpoint/2010/main" val="6989580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Once it did, out came "spinning" software.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Remember when you would just rewrite encyclopedia articles in your own words?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People would create dozens or even hundreds of pages and articles, and submit those to article directories.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EA246AC-40A2-4C8D-BDF0-F80E82036B7A}" type="slidenum">
              <a:rPr lang="en-US" smtClean="0"/>
              <a:t>33</a:t>
            </a:fld>
            <a:endParaRPr lang="en-US"/>
          </a:p>
        </p:txBody>
      </p:sp>
    </p:spTree>
    <p:extLst>
      <p:ext uri="{BB962C8B-B14F-4D97-AF65-F5344CB8AC3E}">
        <p14:creationId xmlns:p14="http://schemas.microsoft.com/office/powerpoint/2010/main" val="1619592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could use those pages to link to other websites, and build a nice little empire, but something had to change. </a:t>
            </a:r>
          </a:p>
        </p:txBody>
      </p:sp>
      <p:sp>
        <p:nvSpPr>
          <p:cNvPr id="4" name="Slide Number Placeholder 3"/>
          <p:cNvSpPr>
            <a:spLocks noGrp="1"/>
          </p:cNvSpPr>
          <p:nvPr>
            <p:ph type="sldNum" sz="quarter" idx="10"/>
          </p:nvPr>
        </p:nvSpPr>
        <p:spPr/>
        <p:txBody>
          <a:bodyPr/>
          <a:lstStyle/>
          <a:p>
            <a:fld id="{AEA246AC-40A2-4C8D-BDF0-F80E82036B7A}" type="slidenum">
              <a:rPr lang="en-US" smtClean="0"/>
              <a:t>34</a:t>
            </a:fld>
            <a:endParaRPr lang="en-US"/>
          </a:p>
        </p:txBody>
      </p:sp>
    </p:spTree>
    <p:extLst>
      <p:ext uri="{BB962C8B-B14F-4D97-AF65-F5344CB8AC3E}">
        <p14:creationId xmlns:p14="http://schemas.microsoft.com/office/powerpoint/2010/main" val="30239463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2004 Google was going public, and they had to get serious about their algorithm updates.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also implemented a Quality Rater program which today is 160 pages.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the next 14 years, they've been trying to ensure quality is what ranks.</a:t>
            </a:r>
          </a:p>
        </p:txBody>
      </p:sp>
      <p:sp>
        <p:nvSpPr>
          <p:cNvPr id="4" name="Slide Number Placeholder 3"/>
          <p:cNvSpPr>
            <a:spLocks noGrp="1"/>
          </p:cNvSpPr>
          <p:nvPr>
            <p:ph type="sldNum" sz="quarter" idx="10"/>
          </p:nvPr>
        </p:nvSpPr>
        <p:spPr/>
        <p:txBody>
          <a:bodyPr/>
          <a:lstStyle/>
          <a:p>
            <a:fld id="{AEA246AC-40A2-4C8D-BDF0-F80E82036B7A}" type="slidenum">
              <a:rPr lang="en-US" smtClean="0"/>
              <a:t>35</a:t>
            </a:fld>
            <a:endParaRPr lang="en-US"/>
          </a:p>
        </p:txBody>
      </p:sp>
    </p:spTree>
    <p:extLst>
      <p:ext uri="{BB962C8B-B14F-4D97-AF65-F5344CB8AC3E}">
        <p14:creationId xmlns:p14="http://schemas.microsoft.com/office/powerpoint/2010/main" val="4154217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November 2003 came the first major algorithm shift, called the Florida update.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was the beginning of the end for low-value sneaky late tactics but it’s been a slow death.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worst of the worst disappeared entirely from the web, and it caused quite a shakeup.</a:t>
            </a:r>
          </a:p>
        </p:txBody>
      </p:sp>
      <p:sp>
        <p:nvSpPr>
          <p:cNvPr id="4" name="Slide Number Placeholder 3"/>
          <p:cNvSpPr>
            <a:spLocks noGrp="1"/>
          </p:cNvSpPr>
          <p:nvPr>
            <p:ph type="sldNum" sz="quarter" idx="10"/>
          </p:nvPr>
        </p:nvSpPr>
        <p:spPr/>
        <p:txBody>
          <a:bodyPr/>
          <a:lstStyle/>
          <a:p>
            <a:fld id="{AEA246AC-40A2-4C8D-BDF0-F80E82036B7A}" type="slidenum">
              <a:rPr lang="en-US" smtClean="0"/>
              <a:t>36</a:t>
            </a:fld>
            <a:endParaRPr lang="en-US"/>
          </a:p>
        </p:txBody>
      </p:sp>
    </p:spTree>
    <p:extLst>
      <p:ext uri="{BB962C8B-B14F-4D97-AF65-F5344CB8AC3E}">
        <p14:creationId xmlns:p14="http://schemas.microsoft.com/office/powerpoint/2010/main" val="531181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Over the next few years, there were lots of ranking shakeups and shuffles with lots and lots of algorithm updates.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larger more dramatic ones were given names, often by Google employees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Gilligan, Jagger, Big Daddy, Buffy, Dewey, and Vince were the biggest, but there were dozens of other small tweaks</a:t>
            </a:r>
          </a:p>
        </p:txBody>
      </p:sp>
      <p:sp>
        <p:nvSpPr>
          <p:cNvPr id="4" name="Slide Number Placeholder 3"/>
          <p:cNvSpPr>
            <a:spLocks noGrp="1"/>
          </p:cNvSpPr>
          <p:nvPr>
            <p:ph type="sldNum" sz="quarter" idx="10"/>
          </p:nvPr>
        </p:nvSpPr>
        <p:spPr/>
        <p:txBody>
          <a:bodyPr/>
          <a:lstStyle/>
          <a:p>
            <a:fld id="{AEA246AC-40A2-4C8D-BDF0-F80E82036B7A}" type="slidenum">
              <a:rPr lang="en-US" smtClean="0"/>
              <a:t>37</a:t>
            </a:fld>
            <a:endParaRPr lang="en-US"/>
          </a:p>
        </p:txBody>
      </p:sp>
    </p:spTree>
    <p:extLst>
      <p:ext uri="{BB962C8B-B14F-4D97-AF65-F5344CB8AC3E}">
        <p14:creationId xmlns:p14="http://schemas.microsoft.com/office/powerpoint/2010/main" val="22757594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Most significant to me, was the increase in personalization that began in 2005.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Computer search history -  geographic location,   logged in or out – what device you’re using and what Google thinks you’re looking for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has evolved over the years, and it all means that no two users would often get the exact same results.</a:t>
            </a:r>
          </a:p>
        </p:txBody>
      </p:sp>
      <p:sp>
        <p:nvSpPr>
          <p:cNvPr id="4" name="Slide Number Placeholder 3"/>
          <p:cNvSpPr>
            <a:spLocks noGrp="1"/>
          </p:cNvSpPr>
          <p:nvPr>
            <p:ph type="sldNum" sz="quarter" idx="10"/>
          </p:nvPr>
        </p:nvSpPr>
        <p:spPr/>
        <p:txBody>
          <a:bodyPr/>
          <a:lstStyle/>
          <a:p>
            <a:fld id="{AEA246AC-40A2-4C8D-BDF0-F80E82036B7A}" type="slidenum">
              <a:rPr lang="en-US" smtClean="0"/>
              <a:t>38</a:t>
            </a:fld>
            <a:endParaRPr lang="en-US"/>
          </a:p>
        </p:txBody>
      </p:sp>
    </p:spTree>
    <p:extLst>
      <p:ext uri="{BB962C8B-B14F-4D97-AF65-F5344CB8AC3E}">
        <p14:creationId xmlns:p14="http://schemas.microsoft.com/office/powerpoint/2010/main" val="36155411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 an algorithm change – </a:t>
            </a:r>
          </a:p>
          <a:p>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complete rebuild of their indexing system.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50% fresher results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Google billed it as "the largest collection of web content they've offered".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Instead of a rolling monthly update across google data centers, pages could be crawled and indexed in seconds.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Sites that covered new stories quickly were rewarded.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EA246AC-40A2-4C8D-BDF0-F80E82036B7A}" type="slidenum">
              <a:rPr lang="en-US" smtClean="0"/>
              <a:t>39</a:t>
            </a:fld>
            <a:endParaRPr lang="en-US"/>
          </a:p>
        </p:txBody>
      </p:sp>
    </p:spTree>
    <p:extLst>
      <p:ext uri="{BB962C8B-B14F-4D97-AF65-F5344CB8AC3E}">
        <p14:creationId xmlns:p14="http://schemas.microsoft.com/office/powerpoint/2010/main" val="1559874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Tall order</a:t>
            </a:r>
          </a:p>
        </p:txBody>
      </p:sp>
      <p:sp>
        <p:nvSpPr>
          <p:cNvPr id="4" name="Slide Number Placeholder 3"/>
          <p:cNvSpPr>
            <a:spLocks noGrp="1"/>
          </p:cNvSpPr>
          <p:nvPr>
            <p:ph type="sldNum" sz="quarter" idx="10"/>
          </p:nvPr>
        </p:nvSpPr>
        <p:spPr/>
        <p:txBody>
          <a:bodyPr/>
          <a:lstStyle/>
          <a:p>
            <a:fld id="{AEA246AC-40A2-4C8D-BDF0-F80E82036B7A}" type="slidenum">
              <a:rPr lang="en-US" smtClean="0"/>
              <a:t>4</a:t>
            </a:fld>
            <a:endParaRPr lang="en-US"/>
          </a:p>
        </p:txBody>
      </p:sp>
    </p:spTree>
    <p:extLst>
      <p:ext uri="{BB962C8B-B14F-4D97-AF65-F5344CB8AC3E}">
        <p14:creationId xmlns:p14="http://schemas.microsoft.com/office/powerpoint/2010/main" val="4718804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2011 was a busy year – Over 20 announced updates, with the most important being various versions of an algorithm called Panda.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Panda was aimed at "low-quality sites" or "thin sites", "content farms“ and it’s had multiple updates over the years.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“Don’t write content just for the sake of content”</a:t>
            </a:r>
          </a:p>
        </p:txBody>
      </p:sp>
      <p:sp>
        <p:nvSpPr>
          <p:cNvPr id="4" name="Slide Number Placeholder 3"/>
          <p:cNvSpPr>
            <a:spLocks noGrp="1"/>
          </p:cNvSpPr>
          <p:nvPr>
            <p:ph type="sldNum" sz="quarter" idx="10"/>
          </p:nvPr>
        </p:nvSpPr>
        <p:spPr/>
        <p:txBody>
          <a:bodyPr/>
          <a:lstStyle/>
          <a:p>
            <a:fld id="{AEA246AC-40A2-4C8D-BDF0-F80E82036B7A}" type="slidenum">
              <a:rPr lang="en-US" smtClean="0"/>
              <a:t>40</a:t>
            </a:fld>
            <a:endParaRPr lang="en-US"/>
          </a:p>
        </p:txBody>
      </p:sp>
    </p:spTree>
    <p:extLst>
      <p:ext uri="{BB962C8B-B14F-4D97-AF65-F5344CB8AC3E}">
        <p14:creationId xmlns:p14="http://schemas.microsoft.com/office/powerpoint/2010/main" val="41906906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April 2012  Google Penguin attempted (and succeeded) to catch sites deemed to be spamming its search results by  buying links or obtaining them through link networks designed primarily to boost Google rankings.</a:t>
            </a:r>
          </a:p>
        </p:txBody>
      </p:sp>
      <p:sp>
        <p:nvSpPr>
          <p:cNvPr id="4" name="Slide Number Placeholder 3"/>
          <p:cNvSpPr>
            <a:spLocks noGrp="1"/>
          </p:cNvSpPr>
          <p:nvPr>
            <p:ph type="sldNum" sz="quarter" idx="10"/>
          </p:nvPr>
        </p:nvSpPr>
        <p:spPr/>
        <p:txBody>
          <a:bodyPr/>
          <a:lstStyle/>
          <a:p>
            <a:fld id="{AEA246AC-40A2-4C8D-BDF0-F80E82036B7A}" type="slidenum">
              <a:rPr lang="en-US" smtClean="0"/>
              <a:t>41</a:t>
            </a:fld>
            <a:endParaRPr lang="en-US"/>
          </a:p>
        </p:txBody>
      </p:sp>
    </p:spTree>
    <p:extLst>
      <p:ext uri="{BB962C8B-B14F-4D97-AF65-F5344CB8AC3E}">
        <p14:creationId xmlns:p14="http://schemas.microsoft.com/office/powerpoint/2010/main" val="20665496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Some sites including my own lost 90% of their traffic</a:t>
            </a:r>
          </a:p>
        </p:txBody>
      </p:sp>
      <p:sp>
        <p:nvSpPr>
          <p:cNvPr id="4" name="Slide Number Placeholder 3"/>
          <p:cNvSpPr>
            <a:spLocks noGrp="1"/>
          </p:cNvSpPr>
          <p:nvPr>
            <p:ph type="sldNum" sz="quarter" idx="10"/>
          </p:nvPr>
        </p:nvSpPr>
        <p:spPr/>
        <p:txBody>
          <a:bodyPr/>
          <a:lstStyle/>
          <a:p>
            <a:fld id="{AEA246AC-40A2-4C8D-BDF0-F80E82036B7A}" type="slidenum">
              <a:rPr lang="en-US" smtClean="0"/>
              <a:t>42</a:t>
            </a:fld>
            <a:endParaRPr lang="en-US"/>
          </a:p>
        </p:txBody>
      </p:sp>
    </p:spTree>
    <p:extLst>
      <p:ext uri="{BB962C8B-B14F-4D97-AF65-F5344CB8AC3E}">
        <p14:creationId xmlns:p14="http://schemas.microsoft.com/office/powerpoint/2010/main" val="32715681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June 2013 - The "Payday Loan" algorithm was targeted at super competitive and spammy industries.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affected as much as 4% of all search queries,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Payday loans, casinos, debt consolidation sites, pharmaceuticals all got hit.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Legitimate areas too like mortgages and insurance were also affected.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EA246AC-40A2-4C8D-BDF0-F80E82036B7A}" type="slidenum">
              <a:rPr lang="en-US" smtClean="0"/>
              <a:t>43</a:t>
            </a:fld>
            <a:endParaRPr lang="en-US"/>
          </a:p>
        </p:txBody>
      </p:sp>
    </p:spTree>
    <p:extLst>
      <p:ext uri="{BB962C8B-B14F-4D97-AF65-F5344CB8AC3E}">
        <p14:creationId xmlns:p14="http://schemas.microsoft.com/office/powerpoint/2010/main" val="27495474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"Hummingbird" was the first true / major update to Google's search algorithm since the 2010 "Caffeine" search architecture upgrade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included not only better indexing, but better sorting of that information.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EA246AC-40A2-4C8D-BDF0-F80E82036B7A}" type="slidenum">
              <a:rPr lang="en-US" smtClean="0"/>
              <a:t>44</a:t>
            </a:fld>
            <a:endParaRPr lang="en-US"/>
          </a:p>
        </p:txBody>
      </p:sp>
    </p:spTree>
    <p:extLst>
      <p:ext uri="{BB962C8B-B14F-4D97-AF65-F5344CB8AC3E}">
        <p14:creationId xmlns:p14="http://schemas.microsoft.com/office/powerpoint/2010/main" val="29199811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"Hummingbird" greater emphasis on natural language queries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Context and meaning over individual keywords.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Web developers and writers needed to use natural writing rather than forced keywords, </a:t>
            </a:r>
          </a:p>
          <a:p>
            <a:r>
              <a:rPr lang="en-US" sz="1200" kern="1200" dirty="0">
                <a:solidFill>
                  <a:schemeClr val="tx1"/>
                </a:solidFill>
                <a:effectLst/>
                <a:latin typeface="+mn-lt"/>
                <a:ea typeface="+mn-ea"/>
                <a:cs typeface="+mn-cs"/>
              </a:rPr>
              <a:t>to get google to understand what the page was about.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Pages full of stuffed </a:t>
            </a:r>
            <a:r>
              <a:rPr lang="en-US" sz="1200" kern="1200" dirty="0" err="1">
                <a:solidFill>
                  <a:schemeClr val="tx1"/>
                </a:solidFill>
                <a:effectLst/>
                <a:latin typeface="+mn-lt"/>
                <a:ea typeface="+mn-ea"/>
                <a:cs typeface="+mn-cs"/>
              </a:rPr>
              <a:t>keyowrds</a:t>
            </a:r>
            <a:r>
              <a:rPr lang="en-US" sz="1200" kern="1200" dirty="0">
                <a:solidFill>
                  <a:schemeClr val="tx1"/>
                </a:solidFill>
                <a:effectLst/>
                <a:latin typeface="+mn-lt"/>
                <a:ea typeface="+mn-ea"/>
                <a:cs typeface="+mn-cs"/>
              </a:rPr>
              <a:t> dropped like a rock.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was a good thing.</a:t>
            </a:r>
          </a:p>
        </p:txBody>
      </p:sp>
      <p:sp>
        <p:nvSpPr>
          <p:cNvPr id="4" name="Slide Number Placeholder 3"/>
          <p:cNvSpPr>
            <a:spLocks noGrp="1"/>
          </p:cNvSpPr>
          <p:nvPr>
            <p:ph type="sldNum" sz="quarter" idx="10"/>
          </p:nvPr>
        </p:nvSpPr>
        <p:spPr/>
        <p:txBody>
          <a:bodyPr/>
          <a:lstStyle/>
          <a:p>
            <a:fld id="{AEA246AC-40A2-4C8D-BDF0-F80E82036B7A}" type="slidenum">
              <a:rPr lang="en-US" smtClean="0"/>
              <a:t>45</a:t>
            </a:fld>
            <a:endParaRPr lang="en-US"/>
          </a:p>
        </p:txBody>
      </p:sp>
    </p:spTree>
    <p:extLst>
      <p:ext uri="{BB962C8B-B14F-4D97-AF65-F5344CB8AC3E}">
        <p14:creationId xmlns:p14="http://schemas.microsoft.com/office/powerpoint/2010/main" val="14386695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July 2014 – The Pigeon algorithm affected the rankings of local listing in a search –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Google claimed to be trying to bring more organic ranking signals into the local algorithm,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EA246AC-40A2-4C8D-BDF0-F80E82036B7A}" type="slidenum">
              <a:rPr lang="en-US" smtClean="0"/>
              <a:t>46</a:t>
            </a:fld>
            <a:endParaRPr lang="en-US"/>
          </a:p>
        </p:txBody>
      </p:sp>
    </p:spTree>
    <p:extLst>
      <p:ext uri="{BB962C8B-B14F-4D97-AF65-F5344CB8AC3E}">
        <p14:creationId xmlns:p14="http://schemas.microsoft.com/office/powerpoint/2010/main" val="13792476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Map boundaries were redrawn to a much narrower radius.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a:t>
            </a:r>
            <a:r>
              <a:rPr lang="en-US" sz="1200" kern="1200" dirty="0">
                <a:solidFill>
                  <a:schemeClr val="tx1"/>
                </a:solidFill>
                <a:effectLst/>
                <a:latin typeface="+mn-lt"/>
                <a:ea typeface="+mn-ea"/>
                <a:cs typeface="+mn-cs"/>
              </a:rPr>
              <a:t>nstead of showing 7 Maps rankings on page one, they went to just three.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lot of local businesses got hurt with this algorithm change.</a:t>
            </a:r>
          </a:p>
        </p:txBody>
      </p:sp>
      <p:sp>
        <p:nvSpPr>
          <p:cNvPr id="4" name="Slide Number Placeholder 3"/>
          <p:cNvSpPr>
            <a:spLocks noGrp="1"/>
          </p:cNvSpPr>
          <p:nvPr>
            <p:ph type="sldNum" sz="quarter" idx="10"/>
          </p:nvPr>
        </p:nvSpPr>
        <p:spPr/>
        <p:txBody>
          <a:bodyPr/>
          <a:lstStyle/>
          <a:p>
            <a:fld id="{AEA246AC-40A2-4C8D-BDF0-F80E82036B7A}" type="slidenum">
              <a:rPr lang="en-US" smtClean="0"/>
              <a:t>47</a:t>
            </a:fld>
            <a:endParaRPr lang="en-US"/>
          </a:p>
        </p:txBody>
      </p:sp>
    </p:spTree>
    <p:extLst>
      <p:ext uri="{BB962C8B-B14F-4D97-AF65-F5344CB8AC3E}">
        <p14:creationId xmlns:p14="http://schemas.microsoft.com/office/powerpoint/2010/main" val="41079000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2014 Google pre-announced an algorithm update, coming April 22 2015 - Mobilegeddon </a:t>
            </a:r>
          </a:p>
        </p:txBody>
      </p:sp>
      <p:sp>
        <p:nvSpPr>
          <p:cNvPr id="4" name="Slide Number Placeholder 3"/>
          <p:cNvSpPr>
            <a:spLocks noGrp="1"/>
          </p:cNvSpPr>
          <p:nvPr>
            <p:ph type="sldNum" sz="quarter" idx="10"/>
          </p:nvPr>
        </p:nvSpPr>
        <p:spPr/>
        <p:txBody>
          <a:bodyPr/>
          <a:lstStyle/>
          <a:p>
            <a:fld id="{AEA246AC-40A2-4C8D-BDF0-F80E82036B7A}" type="slidenum">
              <a:rPr lang="en-US" smtClean="0"/>
              <a:t>48</a:t>
            </a:fld>
            <a:endParaRPr lang="en-US"/>
          </a:p>
        </p:txBody>
      </p:sp>
    </p:spTree>
    <p:extLst>
      <p:ext uri="{BB962C8B-B14F-4D97-AF65-F5344CB8AC3E}">
        <p14:creationId xmlns:p14="http://schemas.microsoft.com/office/powerpoint/2010/main" val="18559658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all warned clients that sites that weren’t mobile friendly could disappear from the search results altogether –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didn't happen, but it's happening now with the mobile first index.</a:t>
            </a:r>
          </a:p>
        </p:txBody>
      </p:sp>
      <p:sp>
        <p:nvSpPr>
          <p:cNvPr id="4" name="Slide Number Placeholder 3"/>
          <p:cNvSpPr>
            <a:spLocks noGrp="1"/>
          </p:cNvSpPr>
          <p:nvPr>
            <p:ph type="sldNum" sz="quarter" idx="10"/>
          </p:nvPr>
        </p:nvSpPr>
        <p:spPr/>
        <p:txBody>
          <a:bodyPr/>
          <a:lstStyle/>
          <a:p>
            <a:fld id="{AEA246AC-40A2-4C8D-BDF0-F80E82036B7A}" type="slidenum">
              <a:rPr lang="en-US" smtClean="0"/>
              <a:t>49</a:t>
            </a:fld>
            <a:endParaRPr lang="en-US"/>
          </a:p>
        </p:txBody>
      </p:sp>
    </p:spTree>
    <p:extLst>
      <p:ext uri="{BB962C8B-B14F-4D97-AF65-F5344CB8AC3E}">
        <p14:creationId xmlns:p14="http://schemas.microsoft.com/office/powerpoint/2010/main" val="173264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Here’s how I like to picture the algorithm at Google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200+ ranking factors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strength and magnitude of each can vary, including being turned off entirely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the meta keyword tag and description tag used to matter, but now they don’t.</a:t>
            </a:r>
          </a:p>
        </p:txBody>
      </p:sp>
      <p:sp>
        <p:nvSpPr>
          <p:cNvPr id="4" name="Slide Number Placeholder 3"/>
          <p:cNvSpPr>
            <a:spLocks noGrp="1"/>
          </p:cNvSpPr>
          <p:nvPr>
            <p:ph type="sldNum" sz="quarter" idx="10"/>
          </p:nvPr>
        </p:nvSpPr>
        <p:spPr/>
        <p:txBody>
          <a:bodyPr/>
          <a:lstStyle/>
          <a:p>
            <a:fld id="{AEA246AC-40A2-4C8D-BDF0-F80E82036B7A}" type="slidenum">
              <a:rPr lang="en-US" smtClean="0"/>
              <a:t>5</a:t>
            </a:fld>
            <a:endParaRPr lang="en-US"/>
          </a:p>
        </p:txBody>
      </p:sp>
    </p:spTree>
    <p:extLst>
      <p:ext uri="{BB962C8B-B14F-4D97-AF65-F5344CB8AC3E}">
        <p14:creationId xmlns:p14="http://schemas.microsoft.com/office/powerpoint/2010/main" val="25780378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2015 </a:t>
            </a:r>
            <a:r>
              <a:rPr lang="en-US" sz="1200" kern="1200" dirty="0" err="1">
                <a:solidFill>
                  <a:schemeClr val="tx1"/>
                </a:solidFill>
                <a:effectLst/>
                <a:latin typeface="+mn-lt"/>
                <a:ea typeface="+mn-ea"/>
                <a:cs typeface="+mn-cs"/>
              </a:rPr>
              <a:t>RankBrain</a:t>
            </a:r>
            <a:r>
              <a:rPr lang="en-US" sz="1200" kern="1200" dirty="0">
                <a:solidFill>
                  <a:schemeClr val="tx1"/>
                </a:solidFill>
                <a:effectLst/>
                <a:latin typeface="+mn-lt"/>
                <a:ea typeface="+mn-ea"/>
                <a:cs typeface="+mn-cs"/>
              </a:rPr>
              <a:t> became part of Google’s overall search algorithm.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Google began using artificial intelligence to sort through pages and find the ones deemed most relevant for any given query.  </a:t>
            </a:r>
          </a:p>
        </p:txBody>
      </p:sp>
      <p:sp>
        <p:nvSpPr>
          <p:cNvPr id="4" name="Slide Number Placeholder 3"/>
          <p:cNvSpPr>
            <a:spLocks noGrp="1"/>
          </p:cNvSpPr>
          <p:nvPr>
            <p:ph type="sldNum" sz="quarter" idx="10"/>
          </p:nvPr>
        </p:nvSpPr>
        <p:spPr/>
        <p:txBody>
          <a:bodyPr/>
          <a:lstStyle/>
          <a:p>
            <a:fld id="{AEA246AC-40A2-4C8D-BDF0-F80E82036B7A}" type="slidenum">
              <a:rPr lang="en-US" smtClean="0"/>
              <a:t>50</a:t>
            </a:fld>
            <a:endParaRPr lang="en-US"/>
          </a:p>
        </p:txBody>
      </p:sp>
    </p:spTree>
    <p:extLst>
      <p:ext uri="{BB962C8B-B14F-4D97-AF65-F5344CB8AC3E}">
        <p14:creationId xmlns:p14="http://schemas.microsoft.com/office/powerpoint/2010/main" val="30687207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me – instead of a pre programmed algorithm turning the dials we now have AI making MANY of the decisions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 all though, and human reviewers as well as manual penalties are still a thing. </a:t>
            </a:r>
          </a:p>
        </p:txBody>
      </p:sp>
      <p:sp>
        <p:nvSpPr>
          <p:cNvPr id="4" name="Slide Number Placeholder 3"/>
          <p:cNvSpPr>
            <a:spLocks noGrp="1"/>
          </p:cNvSpPr>
          <p:nvPr>
            <p:ph type="sldNum" sz="quarter" idx="10"/>
          </p:nvPr>
        </p:nvSpPr>
        <p:spPr/>
        <p:txBody>
          <a:bodyPr/>
          <a:lstStyle/>
          <a:p>
            <a:fld id="{AEA246AC-40A2-4C8D-BDF0-F80E82036B7A}" type="slidenum">
              <a:rPr lang="en-US" smtClean="0"/>
              <a:t>51</a:t>
            </a:fld>
            <a:endParaRPr lang="en-US"/>
          </a:p>
        </p:txBody>
      </p:sp>
    </p:spTree>
    <p:extLst>
      <p:ext uri="{BB962C8B-B14F-4D97-AF65-F5344CB8AC3E}">
        <p14:creationId xmlns:p14="http://schemas.microsoft.com/office/powerpoint/2010/main" val="34074541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Possum impacted ranking in the local pack. Intent was to diversify the local results and prevent spam from ranking as well.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Lawyers or Medical offices with multiple practitioners listed with GMB pages could no longer dominate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See, they don't WANT people seeing the same results when they're looking for something local.</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EA246AC-40A2-4C8D-BDF0-F80E82036B7A}" type="slidenum">
              <a:rPr lang="en-US" smtClean="0"/>
              <a:t>52</a:t>
            </a:fld>
            <a:endParaRPr lang="en-US"/>
          </a:p>
        </p:txBody>
      </p:sp>
    </p:spTree>
    <p:extLst>
      <p:ext uri="{BB962C8B-B14F-4D97-AF65-F5344CB8AC3E}">
        <p14:creationId xmlns:p14="http://schemas.microsoft.com/office/powerpoint/2010/main" val="41712437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March 8, 2017 "Fred" was an update that (supposedly) hit low-value content sites that focus on revenue instead of users. </a:t>
            </a:r>
          </a:p>
          <a:p>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Fred primarily affected low-quality, ad-heavy sites with thin content and bad backlinks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EA246AC-40A2-4C8D-BDF0-F80E82036B7A}" type="slidenum">
              <a:rPr lang="en-US" smtClean="0"/>
              <a:t>53</a:t>
            </a:fld>
            <a:endParaRPr lang="en-US"/>
          </a:p>
        </p:txBody>
      </p:sp>
    </p:spTree>
    <p:extLst>
      <p:ext uri="{BB962C8B-B14F-4D97-AF65-F5344CB8AC3E}">
        <p14:creationId xmlns:p14="http://schemas.microsoft.com/office/powerpoint/2010/main" val="20386409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Again, not an “algorithm”, but in October of 2017 Chrome began showing users HTTPS Warnings.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Any time there's a form on a page that's insecure, once someone starts typing, they'll see a warning by the address bar. . </a:t>
            </a:r>
          </a:p>
        </p:txBody>
      </p:sp>
      <p:sp>
        <p:nvSpPr>
          <p:cNvPr id="4" name="Slide Number Placeholder 3"/>
          <p:cNvSpPr>
            <a:spLocks noGrp="1"/>
          </p:cNvSpPr>
          <p:nvPr>
            <p:ph type="sldNum" sz="quarter" idx="10"/>
          </p:nvPr>
        </p:nvSpPr>
        <p:spPr/>
        <p:txBody>
          <a:bodyPr/>
          <a:lstStyle/>
          <a:p>
            <a:fld id="{AEA246AC-40A2-4C8D-BDF0-F80E82036B7A}" type="slidenum">
              <a:rPr lang="en-US" smtClean="0"/>
              <a:t>54</a:t>
            </a:fld>
            <a:endParaRPr lang="en-US"/>
          </a:p>
        </p:txBody>
      </p:sp>
    </p:spTree>
    <p:extLst>
      <p:ext uri="{BB962C8B-B14F-4D97-AF65-F5344CB8AC3E}">
        <p14:creationId xmlns:p14="http://schemas.microsoft.com/office/powerpoint/2010/main" val="34030601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July, that warning will begin appearing for everyone even for pages with no form. </a:t>
            </a:r>
          </a:p>
        </p:txBody>
      </p:sp>
      <p:sp>
        <p:nvSpPr>
          <p:cNvPr id="4" name="Slide Number Placeholder 3"/>
          <p:cNvSpPr>
            <a:spLocks noGrp="1"/>
          </p:cNvSpPr>
          <p:nvPr>
            <p:ph type="sldNum" sz="quarter" idx="10"/>
          </p:nvPr>
        </p:nvSpPr>
        <p:spPr/>
        <p:txBody>
          <a:bodyPr/>
          <a:lstStyle/>
          <a:p>
            <a:fld id="{AEA246AC-40A2-4C8D-BDF0-F80E82036B7A}" type="slidenum">
              <a:rPr lang="en-US" smtClean="0"/>
              <a:t>55</a:t>
            </a:fld>
            <a:endParaRPr lang="en-US"/>
          </a:p>
        </p:txBody>
      </p:sp>
    </p:spTree>
    <p:extLst>
      <p:ext uri="{BB962C8B-B14F-4D97-AF65-F5344CB8AC3E}">
        <p14:creationId xmlns:p14="http://schemas.microsoft.com/office/powerpoint/2010/main" val="7057517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Expect the other browsers to follow, and don't be surprised if that warning goes to red by the end of the year</a:t>
            </a:r>
          </a:p>
        </p:txBody>
      </p:sp>
      <p:sp>
        <p:nvSpPr>
          <p:cNvPr id="4" name="Slide Number Placeholder 3"/>
          <p:cNvSpPr>
            <a:spLocks noGrp="1"/>
          </p:cNvSpPr>
          <p:nvPr>
            <p:ph type="sldNum" sz="quarter" idx="10"/>
          </p:nvPr>
        </p:nvSpPr>
        <p:spPr/>
        <p:txBody>
          <a:bodyPr/>
          <a:lstStyle/>
          <a:p>
            <a:fld id="{AEA246AC-40A2-4C8D-BDF0-F80E82036B7A}" type="slidenum">
              <a:rPr lang="en-US" smtClean="0"/>
              <a:t>56</a:t>
            </a:fld>
            <a:endParaRPr lang="en-US"/>
          </a:p>
        </p:txBody>
      </p:sp>
    </p:spTree>
    <p:extLst>
      <p:ext uri="{BB962C8B-B14F-4D97-AF65-F5344CB8AC3E}">
        <p14:creationId xmlns:p14="http://schemas.microsoft.com/office/powerpoint/2010/main" val="35267074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Googles page about the topic shows this – with “not secure” in red</a:t>
            </a:r>
          </a:p>
        </p:txBody>
      </p:sp>
      <p:sp>
        <p:nvSpPr>
          <p:cNvPr id="4" name="Slide Number Placeholder 3"/>
          <p:cNvSpPr>
            <a:spLocks noGrp="1"/>
          </p:cNvSpPr>
          <p:nvPr>
            <p:ph type="sldNum" sz="quarter" idx="10"/>
          </p:nvPr>
        </p:nvSpPr>
        <p:spPr/>
        <p:txBody>
          <a:bodyPr/>
          <a:lstStyle/>
          <a:p>
            <a:fld id="{AEA246AC-40A2-4C8D-BDF0-F80E82036B7A}" type="slidenum">
              <a:rPr lang="en-US" smtClean="0"/>
              <a:t>57</a:t>
            </a:fld>
            <a:endParaRPr lang="en-US"/>
          </a:p>
        </p:txBody>
      </p:sp>
    </p:spTree>
    <p:extLst>
      <p:ext uri="{BB962C8B-B14F-4D97-AF65-F5344CB8AC3E}">
        <p14:creationId xmlns:p14="http://schemas.microsoft.com/office/powerpoint/2010/main" val="12423305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EA246AC-40A2-4C8D-BDF0-F80E82036B7A}" type="slidenum">
              <a:rPr lang="en-US" smtClean="0"/>
              <a:t>58</a:t>
            </a:fld>
            <a:endParaRPr lang="en-US"/>
          </a:p>
        </p:txBody>
      </p:sp>
    </p:spTree>
    <p:extLst>
      <p:ext uri="{BB962C8B-B14F-4D97-AF65-F5344CB8AC3E}">
        <p14:creationId xmlns:p14="http://schemas.microsoft.com/office/powerpoint/2010/main" val="24623779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All of these updates were designed to do one thing - Give you, the searcher, what you were looking for, close to the top of the page</a:t>
            </a:r>
          </a:p>
        </p:txBody>
      </p:sp>
      <p:sp>
        <p:nvSpPr>
          <p:cNvPr id="4" name="Slide Number Placeholder 3"/>
          <p:cNvSpPr>
            <a:spLocks noGrp="1"/>
          </p:cNvSpPr>
          <p:nvPr>
            <p:ph type="sldNum" sz="quarter" idx="10"/>
          </p:nvPr>
        </p:nvSpPr>
        <p:spPr/>
        <p:txBody>
          <a:bodyPr/>
          <a:lstStyle/>
          <a:p>
            <a:fld id="{AEA246AC-40A2-4C8D-BDF0-F80E82036B7A}" type="slidenum">
              <a:rPr lang="en-US" smtClean="0"/>
              <a:t>59</a:t>
            </a:fld>
            <a:endParaRPr lang="en-US"/>
          </a:p>
        </p:txBody>
      </p:sp>
    </p:spTree>
    <p:extLst>
      <p:ext uri="{BB962C8B-B14F-4D97-AF65-F5344CB8AC3E}">
        <p14:creationId xmlns:p14="http://schemas.microsoft.com/office/powerpoint/2010/main" val="2696344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Tall order, and we can’t possibly cover them all</a:t>
            </a:r>
          </a:p>
        </p:txBody>
      </p:sp>
      <p:sp>
        <p:nvSpPr>
          <p:cNvPr id="4" name="Slide Number Placeholder 3"/>
          <p:cNvSpPr>
            <a:spLocks noGrp="1"/>
          </p:cNvSpPr>
          <p:nvPr>
            <p:ph type="sldNum" sz="quarter" idx="10"/>
          </p:nvPr>
        </p:nvSpPr>
        <p:spPr/>
        <p:txBody>
          <a:bodyPr/>
          <a:lstStyle/>
          <a:p>
            <a:fld id="{AEA246AC-40A2-4C8D-BDF0-F80E82036B7A}" type="slidenum">
              <a:rPr lang="en-US" smtClean="0"/>
              <a:t>6</a:t>
            </a:fld>
            <a:endParaRPr lang="en-US"/>
          </a:p>
        </p:txBody>
      </p:sp>
    </p:spTree>
    <p:extLst>
      <p:ext uri="{BB962C8B-B14F-4D97-AF65-F5344CB8AC3E}">
        <p14:creationId xmlns:p14="http://schemas.microsoft.com/office/powerpoint/2010/main" val="13349464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A246AC-40A2-4C8D-BDF0-F80E82036B7A}" type="slidenum">
              <a:rPr lang="en-US" smtClean="0"/>
              <a:t>60</a:t>
            </a:fld>
            <a:endParaRPr lang="en-US"/>
          </a:p>
        </p:txBody>
      </p:sp>
    </p:spTree>
    <p:extLst>
      <p:ext uri="{BB962C8B-B14F-4D97-AF65-F5344CB8AC3E}">
        <p14:creationId xmlns:p14="http://schemas.microsoft.com/office/powerpoint/2010/main" val="6848631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A246AC-40A2-4C8D-BDF0-F80E82036B7A}" type="slidenum">
              <a:rPr lang="en-US" smtClean="0"/>
              <a:t>61</a:t>
            </a:fld>
            <a:endParaRPr lang="en-US"/>
          </a:p>
        </p:txBody>
      </p:sp>
    </p:spTree>
    <p:extLst>
      <p:ext uri="{BB962C8B-B14F-4D97-AF65-F5344CB8AC3E}">
        <p14:creationId xmlns:p14="http://schemas.microsoft.com/office/powerpoint/2010/main" val="30956545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A246AC-40A2-4C8D-BDF0-F80E82036B7A}" type="slidenum">
              <a:rPr lang="en-US" smtClean="0"/>
              <a:t>62</a:t>
            </a:fld>
            <a:endParaRPr lang="en-US"/>
          </a:p>
        </p:txBody>
      </p:sp>
    </p:spTree>
    <p:extLst>
      <p:ext uri="{BB962C8B-B14F-4D97-AF65-F5344CB8AC3E}">
        <p14:creationId xmlns:p14="http://schemas.microsoft.com/office/powerpoint/2010/main" val="6554986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Google has (apparently) caught onto people that create — and quickly remove — spammy links. Also know as a temporary link scheme.</a:t>
            </a:r>
          </a:p>
        </p:txBody>
      </p:sp>
      <p:sp>
        <p:nvSpPr>
          <p:cNvPr id="4" name="Slide Number Placeholder 3"/>
          <p:cNvSpPr>
            <a:spLocks noGrp="1"/>
          </p:cNvSpPr>
          <p:nvPr>
            <p:ph type="sldNum" sz="quarter" idx="10"/>
          </p:nvPr>
        </p:nvSpPr>
        <p:spPr/>
        <p:txBody>
          <a:bodyPr/>
          <a:lstStyle/>
          <a:p>
            <a:fld id="{AEA246AC-40A2-4C8D-BDF0-F80E82036B7A}" type="slidenum">
              <a:rPr lang="en-US" smtClean="0"/>
              <a:t>63</a:t>
            </a:fld>
            <a:endParaRPr lang="en-US"/>
          </a:p>
        </p:txBody>
      </p:sp>
    </p:spTree>
    <p:extLst>
      <p:ext uri="{BB962C8B-B14F-4D97-AF65-F5344CB8AC3E}">
        <p14:creationId xmlns:p14="http://schemas.microsoft.com/office/powerpoint/2010/main" val="27946918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Google has (apparently) caught onto people that create — and quickly remove — spammy links. Also know as a temporary link scheme.</a:t>
            </a:r>
          </a:p>
        </p:txBody>
      </p:sp>
      <p:sp>
        <p:nvSpPr>
          <p:cNvPr id="4" name="Slide Number Placeholder 3"/>
          <p:cNvSpPr>
            <a:spLocks noGrp="1"/>
          </p:cNvSpPr>
          <p:nvPr>
            <p:ph type="sldNum" sz="quarter" idx="10"/>
          </p:nvPr>
        </p:nvSpPr>
        <p:spPr/>
        <p:txBody>
          <a:bodyPr/>
          <a:lstStyle/>
          <a:p>
            <a:fld id="{AEA246AC-40A2-4C8D-BDF0-F80E82036B7A}" type="slidenum">
              <a:rPr lang="en-US" smtClean="0"/>
              <a:t>64</a:t>
            </a:fld>
            <a:endParaRPr lang="en-US"/>
          </a:p>
        </p:txBody>
      </p:sp>
    </p:spTree>
    <p:extLst>
      <p:ext uri="{BB962C8B-B14F-4D97-AF65-F5344CB8AC3E}">
        <p14:creationId xmlns:p14="http://schemas.microsoft.com/office/powerpoint/2010/main" val="26740984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 your own website on a computer and on a phone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Try the forms, try click to call, check your menus.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Put yourself in your users shoes</a:t>
            </a:r>
          </a:p>
        </p:txBody>
      </p:sp>
      <p:sp>
        <p:nvSpPr>
          <p:cNvPr id="4" name="Slide Number Placeholder 3"/>
          <p:cNvSpPr>
            <a:spLocks noGrp="1"/>
          </p:cNvSpPr>
          <p:nvPr>
            <p:ph type="sldNum" sz="quarter" idx="10"/>
          </p:nvPr>
        </p:nvSpPr>
        <p:spPr/>
        <p:txBody>
          <a:bodyPr/>
          <a:lstStyle/>
          <a:p>
            <a:fld id="{AEA246AC-40A2-4C8D-BDF0-F80E82036B7A}" type="slidenum">
              <a:rPr lang="en-US" smtClean="0"/>
              <a:t>65</a:t>
            </a:fld>
            <a:endParaRPr lang="en-US"/>
          </a:p>
        </p:txBody>
      </p:sp>
    </p:spTree>
    <p:extLst>
      <p:ext uri="{BB962C8B-B14F-4D97-AF65-F5344CB8AC3E}">
        <p14:creationId xmlns:p14="http://schemas.microsoft.com/office/powerpoint/2010/main" val="17455544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day I predicted speed would be a factor and t</a:t>
            </a:r>
            <a:r>
              <a:rPr lang="en-US" sz="1200" kern="1200" dirty="0">
                <a:solidFill>
                  <a:schemeClr val="tx1"/>
                </a:solidFill>
                <a:effectLst/>
                <a:latin typeface="+mn-lt"/>
                <a:ea typeface="+mn-ea"/>
                <a:cs typeface="+mn-cs"/>
              </a:rPr>
              <a:t>he next day, Google’s Matt Cutts announced it.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Nothing is more frustrating than a slow website.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Don’t use unedited (giant) cell phone images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File size is not the same as a file dimensions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Google has tools, and others are better. </a:t>
            </a:r>
          </a:p>
        </p:txBody>
      </p:sp>
      <p:sp>
        <p:nvSpPr>
          <p:cNvPr id="4" name="Slide Number Placeholder 3"/>
          <p:cNvSpPr>
            <a:spLocks noGrp="1"/>
          </p:cNvSpPr>
          <p:nvPr>
            <p:ph type="sldNum" sz="quarter" idx="10"/>
          </p:nvPr>
        </p:nvSpPr>
        <p:spPr/>
        <p:txBody>
          <a:bodyPr/>
          <a:lstStyle/>
          <a:p>
            <a:fld id="{AEA246AC-40A2-4C8D-BDF0-F80E82036B7A}" type="slidenum">
              <a:rPr lang="en-US" smtClean="0"/>
              <a:t>66</a:t>
            </a:fld>
            <a:endParaRPr lang="en-US"/>
          </a:p>
        </p:txBody>
      </p:sp>
    </p:spTree>
    <p:extLst>
      <p:ext uri="{BB962C8B-B14F-4D97-AF65-F5344CB8AC3E}">
        <p14:creationId xmlns:p14="http://schemas.microsoft.com/office/powerpoint/2010/main" val="27950903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users questions</a:t>
            </a:r>
          </a:p>
          <a:p>
            <a:endParaRPr lang="en-US" dirty="0"/>
          </a:p>
          <a:p>
            <a:r>
              <a:rPr lang="en-US" dirty="0"/>
              <a:t>Use a site like Quora to research what those are</a:t>
            </a:r>
          </a:p>
          <a:p>
            <a:endParaRPr lang="en-US" dirty="0"/>
          </a:p>
          <a:p>
            <a:r>
              <a:rPr lang="en-US" dirty="0"/>
              <a:t>Check your emails for what is often GREAT content and explanations</a:t>
            </a:r>
          </a:p>
          <a:p>
            <a:endParaRPr lang="en-US" dirty="0"/>
          </a:p>
          <a:p>
            <a:r>
              <a:rPr lang="en-US" dirty="0"/>
              <a:t>Put that content on your site</a:t>
            </a:r>
            <a:br>
              <a:rPr lang="en-US" dirty="0"/>
            </a:br>
            <a:br>
              <a:rPr lang="en-US" dirty="0"/>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EA246AC-40A2-4C8D-BDF0-F80E82036B7A}" type="slidenum">
              <a:rPr lang="en-US" smtClean="0"/>
              <a:t>67</a:t>
            </a:fld>
            <a:endParaRPr lang="en-US"/>
          </a:p>
        </p:txBody>
      </p:sp>
    </p:spTree>
    <p:extLst>
      <p:ext uri="{BB962C8B-B14F-4D97-AF65-F5344CB8AC3E}">
        <p14:creationId xmlns:p14="http://schemas.microsoft.com/office/powerpoint/2010/main" val="19478251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scan before they read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Leave lots of white space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Use bullet points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Use sub headlines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Wrote to a high school reading level</a:t>
            </a:r>
          </a:p>
        </p:txBody>
      </p:sp>
      <p:sp>
        <p:nvSpPr>
          <p:cNvPr id="4" name="Slide Number Placeholder 3"/>
          <p:cNvSpPr>
            <a:spLocks noGrp="1"/>
          </p:cNvSpPr>
          <p:nvPr>
            <p:ph type="sldNum" sz="quarter" idx="10"/>
          </p:nvPr>
        </p:nvSpPr>
        <p:spPr/>
        <p:txBody>
          <a:bodyPr/>
          <a:lstStyle/>
          <a:p>
            <a:fld id="{AEA246AC-40A2-4C8D-BDF0-F80E82036B7A}" type="slidenum">
              <a:rPr lang="en-US" smtClean="0"/>
              <a:t>68</a:t>
            </a:fld>
            <a:endParaRPr lang="en-US"/>
          </a:p>
        </p:txBody>
      </p:sp>
    </p:spTree>
    <p:extLst>
      <p:ext uri="{BB962C8B-B14F-4D97-AF65-F5344CB8AC3E}">
        <p14:creationId xmlns:p14="http://schemas.microsoft.com/office/powerpoint/2010/main" val="40235238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you’re https: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Make sure you have a green lock next to your address bar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Don’t embed content or </a:t>
            </a:r>
            <a:r>
              <a:rPr lang="en-US" sz="1200" kern="1200" dirty="0" err="1">
                <a:solidFill>
                  <a:schemeClr val="tx1"/>
                </a:solidFill>
                <a:effectLst/>
                <a:latin typeface="+mn-lt"/>
                <a:ea typeface="+mn-ea"/>
                <a:cs typeface="+mn-cs"/>
              </a:rPr>
              <a:t>iframes</a:t>
            </a:r>
            <a:r>
              <a:rPr lang="en-US" sz="1200" kern="1200" dirty="0">
                <a:solidFill>
                  <a:schemeClr val="tx1"/>
                </a:solidFill>
                <a:effectLst/>
                <a:latin typeface="+mn-lt"/>
                <a:ea typeface="+mn-ea"/>
                <a:cs typeface="+mn-cs"/>
              </a:rPr>
              <a:t> from other sites that are not secure</a:t>
            </a:r>
          </a:p>
        </p:txBody>
      </p:sp>
      <p:sp>
        <p:nvSpPr>
          <p:cNvPr id="4" name="Slide Number Placeholder 3"/>
          <p:cNvSpPr>
            <a:spLocks noGrp="1"/>
          </p:cNvSpPr>
          <p:nvPr>
            <p:ph type="sldNum" sz="quarter" idx="10"/>
          </p:nvPr>
        </p:nvSpPr>
        <p:spPr/>
        <p:txBody>
          <a:bodyPr/>
          <a:lstStyle/>
          <a:p>
            <a:fld id="{AEA246AC-40A2-4C8D-BDF0-F80E82036B7A}" type="slidenum">
              <a:rPr lang="en-US" smtClean="0"/>
              <a:t>69</a:t>
            </a:fld>
            <a:endParaRPr lang="en-US"/>
          </a:p>
        </p:txBody>
      </p:sp>
    </p:spTree>
    <p:extLst>
      <p:ext uri="{BB962C8B-B14F-4D97-AF65-F5344CB8AC3E}">
        <p14:creationId xmlns:p14="http://schemas.microsoft.com/office/powerpoint/2010/main" val="1803978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many of the patents are only there to help defend their intellectual property.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Others are just ideas that may never come to fruition.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EA246AC-40A2-4C8D-BDF0-F80E82036B7A}" type="slidenum">
              <a:rPr lang="en-US" smtClean="0"/>
              <a:t>7</a:t>
            </a:fld>
            <a:endParaRPr lang="en-US"/>
          </a:p>
        </p:txBody>
      </p:sp>
    </p:spTree>
    <p:extLst>
      <p:ext uri="{BB962C8B-B14F-4D97-AF65-F5344CB8AC3E}">
        <p14:creationId xmlns:p14="http://schemas.microsoft.com/office/powerpoint/2010/main" val="175548723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Google has (apparently) caught onto people that create — and quickly remove — spammy links. Also know as a temporary link scheme.</a:t>
            </a:r>
          </a:p>
        </p:txBody>
      </p:sp>
      <p:sp>
        <p:nvSpPr>
          <p:cNvPr id="4" name="Slide Number Placeholder 3"/>
          <p:cNvSpPr>
            <a:spLocks noGrp="1"/>
          </p:cNvSpPr>
          <p:nvPr>
            <p:ph type="sldNum" sz="quarter" idx="10"/>
          </p:nvPr>
        </p:nvSpPr>
        <p:spPr/>
        <p:txBody>
          <a:bodyPr/>
          <a:lstStyle/>
          <a:p>
            <a:fld id="{AEA246AC-40A2-4C8D-BDF0-F80E82036B7A}" type="slidenum">
              <a:rPr lang="en-US" smtClean="0"/>
              <a:t>70</a:t>
            </a:fld>
            <a:endParaRPr lang="en-US"/>
          </a:p>
        </p:txBody>
      </p:sp>
    </p:spTree>
    <p:extLst>
      <p:ext uri="{BB962C8B-B14F-4D97-AF65-F5344CB8AC3E}">
        <p14:creationId xmlns:p14="http://schemas.microsoft.com/office/powerpoint/2010/main" val="3608091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EA246AC-40A2-4C8D-BDF0-F80E82036B7A}" type="slidenum">
              <a:rPr lang="en-US" smtClean="0"/>
              <a:t>71</a:t>
            </a:fld>
            <a:endParaRPr lang="en-US"/>
          </a:p>
        </p:txBody>
      </p:sp>
    </p:spTree>
    <p:extLst>
      <p:ext uri="{BB962C8B-B14F-4D97-AF65-F5344CB8AC3E}">
        <p14:creationId xmlns:p14="http://schemas.microsoft.com/office/powerpoint/2010/main" val="21858373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Google has (apparently) caught onto people that create — and quickly remove — spammy links. Also know as a temporary link scheme.</a:t>
            </a:r>
          </a:p>
        </p:txBody>
      </p:sp>
      <p:sp>
        <p:nvSpPr>
          <p:cNvPr id="4" name="Slide Number Placeholder 3"/>
          <p:cNvSpPr>
            <a:spLocks noGrp="1"/>
          </p:cNvSpPr>
          <p:nvPr>
            <p:ph type="sldNum" sz="quarter" idx="10"/>
          </p:nvPr>
        </p:nvSpPr>
        <p:spPr/>
        <p:txBody>
          <a:bodyPr/>
          <a:lstStyle/>
          <a:p>
            <a:fld id="{AEA246AC-40A2-4C8D-BDF0-F80E82036B7A}" type="slidenum">
              <a:rPr lang="en-US" smtClean="0"/>
              <a:t>72</a:t>
            </a:fld>
            <a:endParaRPr lang="en-US"/>
          </a:p>
        </p:txBody>
      </p:sp>
    </p:spTree>
    <p:extLst>
      <p:ext uri="{BB962C8B-B14F-4D97-AF65-F5344CB8AC3E}">
        <p14:creationId xmlns:p14="http://schemas.microsoft.com/office/powerpoint/2010/main" val="17376477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Google has (apparently) caught onto people that create — and quickly remove — spammy links. Also know as a temporary link scheme.</a:t>
            </a:r>
          </a:p>
        </p:txBody>
      </p:sp>
      <p:sp>
        <p:nvSpPr>
          <p:cNvPr id="4" name="Slide Number Placeholder 3"/>
          <p:cNvSpPr>
            <a:spLocks noGrp="1"/>
          </p:cNvSpPr>
          <p:nvPr>
            <p:ph type="sldNum" sz="quarter" idx="10"/>
          </p:nvPr>
        </p:nvSpPr>
        <p:spPr/>
        <p:txBody>
          <a:bodyPr/>
          <a:lstStyle/>
          <a:p>
            <a:fld id="{AEA246AC-40A2-4C8D-BDF0-F80E82036B7A}" type="slidenum">
              <a:rPr lang="en-US" smtClean="0"/>
              <a:t>73</a:t>
            </a:fld>
            <a:endParaRPr lang="en-US"/>
          </a:p>
        </p:txBody>
      </p:sp>
    </p:spTree>
    <p:extLst>
      <p:ext uri="{BB962C8B-B14F-4D97-AF65-F5344CB8AC3E}">
        <p14:creationId xmlns:p14="http://schemas.microsoft.com/office/powerpoint/2010/main" val="1288291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Before we look at the algorithms, </a:t>
            </a:r>
            <a:r>
              <a:rPr lang="en-US" sz="1200" kern="1200" dirty="0" err="1">
                <a:solidFill>
                  <a:schemeClr val="tx1"/>
                </a:solidFill>
                <a:effectLst/>
                <a:latin typeface="+mn-lt"/>
                <a:ea typeface="+mn-ea"/>
                <a:cs typeface="+mn-cs"/>
              </a:rPr>
              <a:t>lats</a:t>
            </a:r>
            <a:r>
              <a:rPr lang="en-US" sz="1200" kern="1200" dirty="0">
                <a:solidFill>
                  <a:schemeClr val="tx1"/>
                </a:solidFill>
                <a:effectLst/>
                <a:latin typeface="+mn-lt"/>
                <a:ea typeface="+mn-ea"/>
                <a:cs typeface="+mn-cs"/>
              </a:rPr>
              <a:t> take a look at how Google works</a:t>
            </a:r>
          </a:p>
        </p:txBody>
      </p:sp>
      <p:sp>
        <p:nvSpPr>
          <p:cNvPr id="4" name="Slide Number Placeholder 3"/>
          <p:cNvSpPr>
            <a:spLocks noGrp="1"/>
          </p:cNvSpPr>
          <p:nvPr>
            <p:ph type="sldNum" sz="quarter" idx="10"/>
          </p:nvPr>
        </p:nvSpPr>
        <p:spPr/>
        <p:txBody>
          <a:bodyPr/>
          <a:lstStyle/>
          <a:p>
            <a:fld id="{AEA246AC-40A2-4C8D-BDF0-F80E82036B7A}" type="slidenum">
              <a:rPr lang="en-US" smtClean="0"/>
              <a:t>8</a:t>
            </a:fld>
            <a:endParaRPr lang="en-US"/>
          </a:p>
        </p:txBody>
      </p:sp>
    </p:spTree>
    <p:extLst>
      <p:ext uri="{BB962C8B-B14F-4D97-AF65-F5344CB8AC3E}">
        <p14:creationId xmlns:p14="http://schemas.microsoft.com/office/powerpoint/2010/main" val="3499807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dog</a:t>
            </a:r>
          </a:p>
        </p:txBody>
      </p:sp>
      <p:sp>
        <p:nvSpPr>
          <p:cNvPr id="4" name="Slide Number Placeholder 3"/>
          <p:cNvSpPr>
            <a:spLocks noGrp="1"/>
          </p:cNvSpPr>
          <p:nvPr>
            <p:ph type="sldNum" sz="quarter" idx="10"/>
          </p:nvPr>
        </p:nvSpPr>
        <p:spPr/>
        <p:txBody>
          <a:bodyPr/>
          <a:lstStyle/>
          <a:p>
            <a:fld id="{AEA246AC-40A2-4C8D-BDF0-F80E82036B7A}" type="slidenum">
              <a:rPr lang="en-US" smtClean="0"/>
              <a:t>9</a:t>
            </a:fld>
            <a:endParaRPr lang="en-US"/>
          </a:p>
        </p:txBody>
      </p:sp>
    </p:spTree>
    <p:extLst>
      <p:ext uri="{BB962C8B-B14F-4D97-AF65-F5344CB8AC3E}">
        <p14:creationId xmlns:p14="http://schemas.microsoft.com/office/powerpoint/2010/main" val="11202777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55276-392F-4FE8-97A2-83FD0A19FA09}"/>
              </a:ext>
            </a:extLst>
          </p:cNvPr>
          <p:cNvSpPr>
            <a:spLocks noGrp="1"/>
          </p:cNvSpPr>
          <p:nvPr>
            <p:ph type="ctrTitle"/>
          </p:nvPr>
        </p:nvSpPr>
        <p:spPr>
          <a:xfrm>
            <a:off x="1524000" y="1122363"/>
            <a:ext cx="9144000" cy="2387600"/>
          </a:xfrm>
        </p:spPr>
        <p:txBody>
          <a:bodyPr anchor="b"/>
          <a:lstStyle>
            <a:lvl1pPr algn="ctr">
              <a:defRPr sz="6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53FB4939-B65D-423A-A2A2-C8964C4B47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AFE796-F633-4312-BEEF-C638A7768BD6}"/>
              </a:ext>
            </a:extLst>
          </p:cNvPr>
          <p:cNvSpPr>
            <a:spLocks noGrp="1"/>
          </p:cNvSpPr>
          <p:nvPr>
            <p:ph type="dt" sz="half" idx="10"/>
          </p:nvPr>
        </p:nvSpPr>
        <p:spPr/>
        <p:txBody>
          <a:bodyPr/>
          <a:lstStyle/>
          <a:p>
            <a:fld id="{E95D88C6-5401-46FB-AF99-9CB49B81677C}" type="datetimeFigureOut">
              <a:rPr lang="en-US" smtClean="0"/>
              <a:t>3/27/2018</a:t>
            </a:fld>
            <a:endParaRPr lang="en-US"/>
          </a:p>
        </p:txBody>
      </p:sp>
      <p:sp>
        <p:nvSpPr>
          <p:cNvPr id="5" name="Footer Placeholder 4">
            <a:extLst>
              <a:ext uri="{FF2B5EF4-FFF2-40B4-BE49-F238E27FC236}">
                <a16:creationId xmlns:a16="http://schemas.microsoft.com/office/drawing/2014/main" id="{825EF2C6-FE69-445C-A096-D4ECB9F9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34BA26-242D-44A6-947B-F9948CBAE8AD}"/>
              </a:ext>
            </a:extLst>
          </p:cNvPr>
          <p:cNvSpPr>
            <a:spLocks noGrp="1"/>
          </p:cNvSpPr>
          <p:nvPr>
            <p:ph type="sldNum" sz="quarter" idx="12"/>
          </p:nvPr>
        </p:nvSpPr>
        <p:spPr/>
        <p:txBody>
          <a:bodyPr/>
          <a:lstStyle/>
          <a:p>
            <a:fld id="{14CE3E45-E071-4713-8A77-392EA9CC3DE4}" type="slidenum">
              <a:rPr lang="en-US" smtClean="0"/>
              <a:t>‹#›</a:t>
            </a:fld>
            <a:endParaRPr lang="en-US"/>
          </a:p>
        </p:txBody>
      </p:sp>
    </p:spTree>
    <p:extLst>
      <p:ext uri="{BB962C8B-B14F-4D97-AF65-F5344CB8AC3E}">
        <p14:creationId xmlns:p14="http://schemas.microsoft.com/office/powerpoint/2010/main" val="463881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75AD3-A018-4191-A211-93F64C8A86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EB0300-57D5-4F84-8B6A-B74F729DD6F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4D4A68-7182-4D37-9FC8-780299D16D22}"/>
              </a:ext>
            </a:extLst>
          </p:cNvPr>
          <p:cNvSpPr>
            <a:spLocks noGrp="1"/>
          </p:cNvSpPr>
          <p:nvPr>
            <p:ph type="dt" sz="half" idx="10"/>
          </p:nvPr>
        </p:nvSpPr>
        <p:spPr/>
        <p:txBody>
          <a:bodyPr/>
          <a:lstStyle/>
          <a:p>
            <a:fld id="{E95D88C6-5401-46FB-AF99-9CB49B81677C}" type="datetimeFigureOut">
              <a:rPr lang="en-US" smtClean="0"/>
              <a:t>3/27/2018</a:t>
            </a:fld>
            <a:endParaRPr lang="en-US"/>
          </a:p>
        </p:txBody>
      </p:sp>
      <p:sp>
        <p:nvSpPr>
          <p:cNvPr id="5" name="Footer Placeholder 4">
            <a:extLst>
              <a:ext uri="{FF2B5EF4-FFF2-40B4-BE49-F238E27FC236}">
                <a16:creationId xmlns:a16="http://schemas.microsoft.com/office/drawing/2014/main" id="{80268F1B-5E6C-4F42-B6BA-BBDFE5E9C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737170-990B-4145-B635-1D5529CF426B}"/>
              </a:ext>
            </a:extLst>
          </p:cNvPr>
          <p:cNvSpPr>
            <a:spLocks noGrp="1"/>
          </p:cNvSpPr>
          <p:nvPr>
            <p:ph type="sldNum" sz="quarter" idx="12"/>
          </p:nvPr>
        </p:nvSpPr>
        <p:spPr/>
        <p:txBody>
          <a:bodyPr/>
          <a:lstStyle/>
          <a:p>
            <a:fld id="{14CE3E45-E071-4713-8A77-392EA9CC3DE4}" type="slidenum">
              <a:rPr lang="en-US" smtClean="0"/>
              <a:t>‹#›</a:t>
            </a:fld>
            <a:endParaRPr lang="en-US"/>
          </a:p>
        </p:txBody>
      </p:sp>
    </p:spTree>
    <p:extLst>
      <p:ext uri="{BB962C8B-B14F-4D97-AF65-F5344CB8AC3E}">
        <p14:creationId xmlns:p14="http://schemas.microsoft.com/office/powerpoint/2010/main" val="727299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177A2C-C1C6-4B95-92F4-403AF100AF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A5EAF0-FCCD-49D6-A9F7-81102E5C311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6DB76D-5375-4287-9E05-7939DD42C788}"/>
              </a:ext>
            </a:extLst>
          </p:cNvPr>
          <p:cNvSpPr>
            <a:spLocks noGrp="1"/>
          </p:cNvSpPr>
          <p:nvPr>
            <p:ph type="dt" sz="half" idx="10"/>
          </p:nvPr>
        </p:nvSpPr>
        <p:spPr/>
        <p:txBody>
          <a:bodyPr/>
          <a:lstStyle/>
          <a:p>
            <a:fld id="{E95D88C6-5401-46FB-AF99-9CB49B81677C}" type="datetimeFigureOut">
              <a:rPr lang="en-US" smtClean="0"/>
              <a:t>3/27/2018</a:t>
            </a:fld>
            <a:endParaRPr lang="en-US"/>
          </a:p>
        </p:txBody>
      </p:sp>
      <p:sp>
        <p:nvSpPr>
          <p:cNvPr id="5" name="Footer Placeholder 4">
            <a:extLst>
              <a:ext uri="{FF2B5EF4-FFF2-40B4-BE49-F238E27FC236}">
                <a16:creationId xmlns:a16="http://schemas.microsoft.com/office/drawing/2014/main" id="{9E844D22-35C6-4831-88A1-7A219E11AF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86F2F-7808-48E7-ADB2-1EA3D15DF61C}"/>
              </a:ext>
            </a:extLst>
          </p:cNvPr>
          <p:cNvSpPr>
            <a:spLocks noGrp="1"/>
          </p:cNvSpPr>
          <p:nvPr>
            <p:ph type="sldNum" sz="quarter" idx="12"/>
          </p:nvPr>
        </p:nvSpPr>
        <p:spPr/>
        <p:txBody>
          <a:bodyPr/>
          <a:lstStyle/>
          <a:p>
            <a:fld id="{14CE3E45-E071-4713-8A77-392EA9CC3DE4}" type="slidenum">
              <a:rPr lang="en-US" smtClean="0"/>
              <a:t>‹#›</a:t>
            </a:fld>
            <a:endParaRPr lang="en-US"/>
          </a:p>
        </p:txBody>
      </p:sp>
    </p:spTree>
    <p:extLst>
      <p:ext uri="{BB962C8B-B14F-4D97-AF65-F5344CB8AC3E}">
        <p14:creationId xmlns:p14="http://schemas.microsoft.com/office/powerpoint/2010/main" val="3878480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A32E8-C2F4-4C0E-8A7D-C9B2EF2E63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F4AC55-EF21-4F40-B6BA-82BA9E0558F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733CA0-4517-406E-BE7C-CFA6571AA8F3}"/>
              </a:ext>
            </a:extLst>
          </p:cNvPr>
          <p:cNvSpPr>
            <a:spLocks noGrp="1"/>
          </p:cNvSpPr>
          <p:nvPr>
            <p:ph type="dt" sz="half" idx="10"/>
          </p:nvPr>
        </p:nvSpPr>
        <p:spPr/>
        <p:txBody>
          <a:bodyPr/>
          <a:lstStyle/>
          <a:p>
            <a:fld id="{E95D88C6-5401-46FB-AF99-9CB49B81677C}" type="datetimeFigureOut">
              <a:rPr lang="en-US" smtClean="0"/>
              <a:t>3/27/2018</a:t>
            </a:fld>
            <a:endParaRPr lang="en-US"/>
          </a:p>
        </p:txBody>
      </p:sp>
      <p:sp>
        <p:nvSpPr>
          <p:cNvPr id="5" name="Footer Placeholder 4">
            <a:extLst>
              <a:ext uri="{FF2B5EF4-FFF2-40B4-BE49-F238E27FC236}">
                <a16:creationId xmlns:a16="http://schemas.microsoft.com/office/drawing/2014/main" id="{C74717F7-9A70-4C05-9B81-4E0B1D07FB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A07474-694E-4670-BBC5-9010139AB6DA}"/>
              </a:ext>
            </a:extLst>
          </p:cNvPr>
          <p:cNvSpPr>
            <a:spLocks noGrp="1"/>
          </p:cNvSpPr>
          <p:nvPr>
            <p:ph type="sldNum" sz="quarter" idx="12"/>
          </p:nvPr>
        </p:nvSpPr>
        <p:spPr/>
        <p:txBody>
          <a:bodyPr/>
          <a:lstStyle/>
          <a:p>
            <a:fld id="{14CE3E45-E071-4713-8A77-392EA9CC3DE4}" type="slidenum">
              <a:rPr lang="en-US" smtClean="0"/>
              <a:t>‹#›</a:t>
            </a:fld>
            <a:endParaRPr lang="en-US"/>
          </a:p>
        </p:txBody>
      </p:sp>
    </p:spTree>
    <p:extLst>
      <p:ext uri="{BB962C8B-B14F-4D97-AF65-F5344CB8AC3E}">
        <p14:creationId xmlns:p14="http://schemas.microsoft.com/office/powerpoint/2010/main" val="2178498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7ED01-FF9D-4485-BDBC-2FAC9A5452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73E6F1-706E-4EE2-8012-E81C04BD32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D3E8291-33E1-43F9-A0BB-70D843EAEAE5}"/>
              </a:ext>
            </a:extLst>
          </p:cNvPr>
          <p:cNvSpPr>
            <a:spLocks noGrp="1"/>
          </p:cNvSpPr>
          <p:nvPr>
            <p:ph type="dt" sz="half" idx="10"/>
          </p:nvPr>
        </p:nvSpPr>
        <p:spPr/>
        <p:txBody>
          <a:bodyPr/>
          <a:lstStyle/>
          <a:p>
            <a:fld id="{E95D88C6-5401-46FB-AF99-9CB49B81677C}" type="datetimeFigureOut">
              <a:rPr lang="en-US" smtClean="0"/>
              <a:t>3/27/2018</a:t>
            </a:fld>
            <a:endParaRPr lang="en-US"/>
          </a:p>
        </p:txBody>
      </p:sp>
      <p:sp>
        <p:nvSpPr>
          <p:cNvPr id="5" name="Footer Placeholder 4">
            <a:extLst>
              <a:ext uri="{FF2B5EF4-FFF2-40B4-BE49-F238E27FC236}">
                <a16:creationId xmlns:a16="http://schemas.microsoft.com/office/drawing/2014/main" id="{08924393-32FD-4635-84B6-C1948FB2D4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41C7E5-B258-4A23-8C30-3C68618EB778}"/>
              </a:ext>
            </a:extLst>
          </p:cNvPr>
          <p:cNvSpPr>
            <a:spLocks noGrp="1"/>
          </p:cNvSpPr>
          <p:nvPr>
            <p:ph type="sldNum" sz="quarter" idx="12"/>
          </p:nvPr>
        </p:nvSpPr>
        <p:spPr/>
        <p:txBody>
          <a:bodyPr/>
          <a:lstStyle/>
          <a:p>
            <a:fld id="{14CE3E45-E071-4713-8A77-392EA9CC3DE4}" type="slidenum">
              <a:rPr lang="en-US" smtClean="0"/>
              <a:t>‹#›</a:t>
            </a:fld>
            <a:endParaRPr lang="en-US"/>
          </a:p>
        </p:txBody>
      </p:sp>
    </p:spTree>
    <p:extLst>
      <p:ext uri="{BB962C8B-B14F-4D97-AF65-F5344CB8AC3E}">
        <p14:creationId xmlns:p14="http://schemas.microsoft.com/office/powerpoint/2010/main" val="3300581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181AE-E810-4EE5-885D-FBCF2B076B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45DA44-28F3-4823-AFB9-4EA6FB78370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62D83F-06AD-4660-9FB0-42F205B725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004EC7-7DC0-473C-BF86-0A16569529C6}"/>
              </a:ext>
            </a:extLst>
          </p:cNvPr>
          <p:cNvSpPr>
            <a:spLocks noGrp="1"/>
          </p:cNvSpPr>
          <p:nvPr>
            <p:ph type="dt" sz="half" idx="10"/>
          </p:nvPr>
        </p:nvSpPr>
        <p:spPr/>
        <p:txBody>
          <a:bodyPr/>
          <a:lstStyle/>
          <a:p>
            <a:fld id="{E95D88C6-5401-46FB-AF99-9CB49B81677C}" type="datetimeFigureOut">
              <a:rPr lang="en-US" smtClean="0"/>
              <a:t>3/27/2018</a:t>
            </a:fld>
            <a:endParaRPr lang="en-US"/>
          </a:p>
        </p:txBody>
      </p:sp>
      <p:sp>
        <p:nvSpPr>
          <p:cNvPr id="6" name="Footer Placeholder 5">
            <a:extLst>
              <a:ext uri="{FF2B5EF4-FFF2-40B4-BE49-F238E27FC236}">
                <a16:creationId xmlns:a16="http://schemas.microsoft.com/office/drawing/2014/main" id="{225D1D79-54A8-43E8-B10A-9F3372BA5B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EA9AB8-D154-4DA1-8D67-7B698EEC4204}"/>
              </a:ext>
            </a:extLst>
          </p:cNvPr>
          <p:cNvSpPr>
            <a:spLocks noGrp="1"/>
          </p:cNvSpPr>
          <p:nvPr>
            <p:ph type="sldNum" sz="quarter" idx="12"/>
          </p:nvPr>
        </p:nvSpPr>
        <p:spPr/>
        <p:txBody>
          <a:bodyPr/>
          <a:lstStyle/>
          <a:p>
            <a:fld id="{14CE3E45-E071-4713-8A77-392EA9CC3DE4}" type="slidenum">
              <a:rPr lang="en-US" smtClean="0"/>
              <a:t>‹#›</a:t>
            </a:fld>
            <a:endParaRPr lang="en-US"/>
          </a:p>
        </p:txBody>
      </p:sp>
    </p:spTree>
    <p:extLst>
      <p:ext uri="{BB962C8B-B14F-4D97-AF65-F5344CB8AC3E}">
        <p14:creationId xmlns:p14="http://schemas.microsoft.com/office/powerpoint/2010/main" val="276163891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DF750-9835-4C2C-8891-4C5862F7C5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89BD3A-DD4A-478B-B925-3BAA8E85B4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F82E06C-F5BF-4622-B18D-6A07265DF19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9E9989-AB56-4A46-AFFA-65644803AA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32AF0C8-F4FD-44FE-AD80-8F32882CCE4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262007-9276-4434-BECC-E3B5BCF473D7}"/>
              </a:ext>
            </a:extLst>
          </p:cNvPr>
          <p:cNvSpPr>
            <a:spLocks noGrp="1"/>
          </p:cNvSpPr>
          <p:nvPr>
            <p:ph type="dt" sz="half" idx="10"/>
          </p:nvPr>
        </p:nvSpPr>
        <p:spPr/>
        <p:txBody>
          <a:bodyPr/>
          <a:lstStyle/>
          <a:p>
            <a:fld id="{E95D88C6-5401-46FB-AF99-9CB49B81677C}" type="datetimeFigureOut">
              <a:rPr lang="en-US" smtClean="0"/>
              <a:t>3/27/2018</a:t>
            </a:fld>
            <a:endParaRPr lang="en-US"/>
          </a:p>
        </p:txBody>
      </p:sp>
      <p:sp>
        <p:nvSpPr>
          <p:cNvPr id="8" name="Footer Placeholder 7">
            <a:extLst>
              <a:ext uri="{FF2B5EF4-FFF2-40B4-BE49-F238E27FC236}">
                <a16:creationId xmlns:a16="http://schemas.microsoft.com/office/drawing/2014/main" id="{3DE3CD2B-9F23-484E-AD5A-86BD423AF8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C01221-19C5-443E-95C9-2F916694DCCE}"/>
              </a:ext>
            </a:extLst>
          </p:cNvPr>
          <p:cNvSpPr>
            <a:spLocks noGrp="1"/>
          </p:cNvSpPr>
          <p:nvPr>
            <p:ph type="sldNum" sz="quarter" idx="12"/>
          </p:nvPr>
        </p:nvSpPr>
        <p:spPr/>
        <p:txBody>
          <a:bodyPr/>
          <a:lstStyle/>
          <a:p>
            <a:fld id="{14CE3E45-E071-4713-8A77-392EA9CC3DE4}" type="slidenum">
              <a:rPr lang="en-US" smtClean="0"/>
              <a:t>‹#›</a:t>
            </a:fld>
            <a:endParaRPr lang="en-US"/>
          </a:p>
        </p:txBody>
      </p:sp>
    </p:spTree>
    <p:extLst>
      <p:ext uri="{BB962C8B-B14F-4D97-AF65-F5344CB8AC3E}">
        <p14:creationId xmlns:p14="http://schemas.microsoft.com/office/powerpoint/2010/main" val="226621208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BE3DD-0662-42EE-9B1E-5DE9B87197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16C41F-4949-435F-9021-F93B89561FAC}"/>
              </a:ext>
            </a:extLst>
          </p:cNvPr>
          <p:cNvSpPr>
            <a:spLocks noGrp="1"/>
          </p:cNvSpPr>
          <p:nvPr>
            <p:ph type="dt" sz="half" idx="10"/>
          </p:nvPr>
        </p:nvSpPr>
        <p:spPr/>
        <p:txBody>
          <a:bodyPr/>
          <a:lstStyle/>
          <a:p>
            <a:fld id="{E95D88C6-5401-46FB-AF99-9CB49B81677C}" type="datetimeFigureOut">
              <a:rPr lang="en-US" smtClean="0"/>
              <a:t>3/27/2018</a:t>
            </a:fld>
            <a:endParaRPr lang="en-US"/>
          </a:p>
        </p:txBody>
      </p:sp>
      <p:sp>
        <p:nvSpPr>
          <p:cNvPr id="4" name="Footer Placeholder 3">
            <a:extLst>
              <a:ext uri="{FF2B5EF4-FFF2-40B4-BE49-F238E27FC236}">
                <a16:creationId xmlns:a16="http://schemas.microsoft.com/office/drawing/2014/main" id="{CD70E25F-AB7B-47DB-AE82-034B1E035A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3870BF-1DBF-429C-8F26-65A63A27EA04}"/>
              </a:ext>
            </a:extLst>
          </p:cNvPr>
          <p:cNvSpPr>
            <a:spLocks noGrp="1"/>
          </p:cNvSpPr>
          <p:nvPr>
            <p:ph type="sldNum" sz="quarter" idx="12"/>
          </p:nvPr>
        </p:nvSpPr>
        <p:spPr/>
        <p:txBody>
          <a:bodyPr/>
          <a:lstStyle/>
          <a:p>
            <a:fld id="{14CE3E45-E071-4713-8A77-392EA9CC3DE4}" type="slidenum">
              <a:rPr lang="en-US" smtClean="0"/>
              <a:t>‹#›</a:t>
            </a:fld>
            <a:endParaRPr lang="en-US"/>
          </a:p>
        </p:txBody>
      </p:sp>
    </p:spTree>
    <p:extLst>
      <p:ext uri="{BB962C8B-B14F-4D97-AF65-F5344CB8AC3E}">
        <p14:creationId xmlns:p14="http://schemas.microsoft.com/office/powerpoint/2010/main" val="767110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3915E2-D01B-45D0-B663-030B5C6B10A7}"/>
              </a:ext>
            </a:extLst>
          </p:cNvPr>
          <p:cNvSpPr>
            <a:spLocks noGrp="1"/>
          </p:cNvSpPr>
          <p:nvPr>
            <p:ph type="dt" sz="half" idx="10"/>
          </p:nvPr>
        </p:nvSpPr>
        <p:spPr/>
        <p:txBody>
          <a:bodyPr/>
          <a:lstStyle/>
          <a:p>
            <a:fld id="{E95D88C6-5401-46FB-AF99-9CB49B81677C}" type="datetimeFigureOut">
              <a:rPr lang="en-US" smtClean="0"/>
              <a:t>3/27/2018</a:t>
            </a:fld>
            <a:endParaRPr lang="en-US"/>
          </a:p>
        </p:txBody>
      </p:sp>
      <p:sp>
        <p:nvSpPr>
          <p:cNvPr id="3" name="Footer Placeholder 2">
            <a:extLst>
              <a:ext uri="{FF2B5EF4-FFF2-40B4-BE49-F238E27FC236}">
                <a16:creationId xmlns:a16="http://schemas.microsoft.com/office/drawing/2014/main" id="{6CF1101B-BADB-40AA-9A5E-95A15CD5B5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EE765F-EBF3-421F-AA96-EE0C9F2A5515}"/>
              </a:ext>
            </a:extLst>
          </p:cNvPr>
          <p:cNvSpPr>
            <a:spLocks noGrp="1"/>
          </p:cNvSpPr>
          <p:nvPr>
            <p:ph type="sldNum" sz="quarter" idx="12"/>
          </p:nvPr>
        </p:nvSpPr>
        <p:spPr/>
        <p:txBody>
          <a:bodyPr/>
          <a:lstStyle/>
          <a:p>
            <a:fld id="{14CE3E45-E071-4713-8A77-392EA9CC3DE4}" type="slidenum">
              <a:rPr lang="en-US" smtClean="0"/>
              <a:t>‹#›</a:t>
            </a:fld>
            <a:endParaRPr lang="en-US"/>
          </a:p>
        </p:txBody>
      </p:sp>
    </p:spTree>
    <p:extLst>
      <p:ext uri="{BB962C8B-B14F-4D97-AF65-F5344CB8AC3E}">
        <p14:creationId xmlns:p14="http://schemas.microsoft.com/office/powerpoint/2010/main" val="2989872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33336-11C1-4E34-BA5D-83381DE857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1C0340-B849-456E-A517-815B5F5B29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E49FAB-AEBD-44D2-91CA-2B7E80113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7A7FF66-11A8-459B-911F-205D576D7F30}"/>
              </a:ext>
            </a:extLst>
          </p:cNvPr>
          <p:cNvSpPr>
            <a:spLocks noGrp="1"/>
          </p:cNvSpPr>
          <p:nvPr>
            <p:ph type="dt" sz="half" idx="10"/>
          </p:nvPr>
        </p:nvSpPr>
        <p:spPr/>
        <p:txBody>
          <a:bodyPr/>
          <a:lstStyle/>
          <a:p>
            <a:fld id="{E95D88C6-5401-46FB-AF99-9CB49B81677C}" type="datetimeFigureOut">
              <a:rPr lang="en-US" smtClean="0"/>
              <a:t>3/27/2018</a:t>
            </a:fld>
            <a:endParaRPr lang="en-US"/>
          </a:p>
        </p:txBody>
      </p:sp>
      <p:sp>
        <p:nvSpPr>
          <p:cNvPr id="6" name="Footer Placeholder 5">
            <a:extLst>
              <a:ext uri="{FF2B5EF4-FFF2-40B4-BE49-F238E27FC236}">
                <a16:creationId xmlns:a16="http://schemas.microsoft.com/office/drawing/2014/main" id="{AD536125-2169-40B3-B850-6936B267B2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DB4FC9-8CA6-4959-B05A-32AE8E652F60}"/>
              </a:ext>
            </a:extLst>
          </p:cNvPr>
          <p:cNvSpPr>
            <a:spLocks noGrp="1"/>
          </p:cNvSpPr>
          <p:nvPr>
            <p:ph type="sldNum" sz="quarter" idx="12"/>
          </p:nvPr>
        </p:nvSpPr>
        <p:spPr/>
        <p:txBody>
          <a:bodyPr/>
          <a:lstStyle/>
          <a:p>
            <a:fld id="{14CE3E45-E071-4713-8A77-392EA9CC3DE4}" type="slidenum">
              <a:rPr lang="en-US" smtClean="0"/>
              <a:t>‹#›</a:t>
            </a:fld>
            <a:endParaRPr lang="en-US"/>
          </a:p>
        </p:txBody>
      </p:sp>
    </p:spTree>
    <p:extLst>
      <p:ext uri="{BB962C8B-B14F-4D97-AF65-F5344CB8AC3E}">
        <p14:creationId xmlns:p14="http://schemas.microsoft.com/office/powerpoint/2010/main" val="193731544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A4D84-74F5-4EB7-9453-40E7CD88DD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D7FC6E-BB50-468A-B040-FAEE5B987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0228AC-0C68-41EA-9D76-6A8664E7BD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F04C172-659C-41EA-BFEC-B7DB155FF439}"/>
              </a:ext>
            </a:extLst>
          </p:cNvPr>
          <p:cNvSpPr>
            <a:spLocks noGrp="1"/>
          </p:cNvSpPr>
          <p:nvPr>
            <p:ph type="dt" sz="half" idx="10"/>
          </p:nvPr>
        </p:nvSpPr>
        <p:spPr/>
        <p:txBody>
          <a:bodyPr/>
          <a:lstStyle/>
          <a:p>
            <a:fld id="{E95D88C6-5401-46FB-AF99-9CB49B81677C}" type="datetimeFigureOut">
              <a:rPr lang="en-US" smtClean="0"/>
              <a:t>3/27/2018</a:t>
            </a:fld>
            <a:endParaRPr lang="en-US"/>
          </a:p>
        </p:txBody>
      </p:sp>
      <p:sp>
        <p:nvSpPr>
          <p:cNvPr id="6" name="Footer Placeholder 5">
            <a:extLst>
              <a:ext uri="{FF2B5EF4-FFF2-40B4-BE49-F238E27FC236}">
                <a16:creationId xmlns:a16="http://schemas.microsoft.com/office/drawing/2014/main" id="{379F2A54-1763-4C64-A765-2643DE46EA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456B71-B92C-4DBE-BDAE-EEED27BE3968}"/>
              </a:ext>
            </a:extLst>
          </p:cNvPr>
          <p:cNvSpPr>
            <a:spLocks noGrp="1"/>
          </p:cNvSpPr>
          <p:nvPr>
            <p:ph type="sldNum" sz="quarter" idx="12"/>
          </p:nvPr>
        </p:nvSpPr>
        <p:spPr/>
        <p:txBody>
          <a:bodyPr/>
          <a:lstStyle/>
          <a:p>
            <a:fld id="{14CE3E45-E071-4713-8A77-392EA9CC3DE4}" type="slidenum">
              <a:rPr lang="en-US" smtClean="0"/>
              <a:t>‹#›</a:t>
            </a:fld>
            <a:endParaRPr lang="en-US"/>
          </a:p>
        </p:txBody>
      </p:sp>
    </p:spTree>
    <p:extLst>
      <p:ext uri="{BB962C8B-B14F-4D97-AF65-F5344CB8AC3E}">
        <p14:creationId xmlns:p14="http://schemas.microsoft.com/office/powerpoint/2010/main" val="472656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114C6E-72C8-4C30-B3EE-11AD3FE95D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BFB6C1-FDCC-4067-A7BF-C5B484DB80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1D6847-0490-4461-8C48-0561A99445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5D88C6-5401-46FB-AF99-9CB49B81677C}" type="datetimeFigureOut">
              <a:rPr lang="en-US" smtClean="0"/>
              <a:t>3/27/2018</a:t>
            </a:fld>
            <a:endParaRPr lang="en-US"/>
          </a:p>
        </p:txBody>
      </p:sp>
      <p:sp>
        <p:nvSpPr>
          <p:cNvPr id="5" name="Footer Placeholder 4">
            <a:extLst>
              <a:ext uri="{FF2B5EF4-FFF2-40B4-BE49-F238E27FC236}">
                <a16:creationId xmlns:a16="http://schemas.microsoft.com/office/drawing/2014/main" id="{FDA9BC83-0E57-4180-850A-0B195875CC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B0C711-3EB3-42EA-B063-49086C1A00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CE3E45-E071-4713-8A77-392EA9CC3DE4}" type="slidenum">
              <a:rPr lang="en-US" smtClean="0"/>
              <a:t>‹#›</a:t>
            </a:fld>
            <a:endParaRPr lang="en-US"/>
          </a:p>
        </p:txBody>
      </p:sp>
    </p:spTree>
    <p:extLst>
      <p:ext uri="{BB962C8B-B14F-4D97-AF65-F5344CB8AC3E}">
        <p14:creationId xmlns:p14="http://schemas.microsoft.com/office/powerpoint/2010/main" val="50912395"/>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www.bluewidgets.com/"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8" Type="http://schemas.openxmlformats.org/officeDocument/2006/relationships/hyperlink" Target="http://bit.ly/2pI1W3I" TargetMode="External"/><Relationship Id="rId3" Type="http://schemas.openxmlformats.org/officeDocument/2006/relationships/hyperlink" Target="https://www.google.com/analytics" TargetMode="External"/><Relationship Id="rId7" Type="http://schemas.openxmlformats.org/officeDocument/2006/relationships/hyperlink" Target="http://bit.ly/2Gf5TU7" TargetMode="External"/><Relationship Id="rId12" Type="http://schemas.openxmlformats.org/officeDocument/2006/relationships/hyperlink" Target="https://www.searchcommander.com/" TargetMode="External"/><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hyperlink" Target="https://www.searchcommander.com/google-seo-starter-guide-not-gone/" TargetMode="External"/><Relationship Id="rId11" Type="http://schemas.openxmlformats.org/officeDocument/2006/relationships/hyperlink" Target="http://bit.ly/scott32718" TargetMode="External"/><Relationship Id="rId5" Type="http://schemas.openxmlformats.org/officeDocument/2006/relationships/hyperlink" Target="https://www.google.com/business/" TargetMode="External"/><Relationship Id="rId10" Type="http://schemas.openxmlformats.org/officeDocument/2006/relationships/hyperlink" Target="https://www.searchcommander.com/vancouver-chamber-slides/" TargetMode="External"/><Relationship Id="rId4" Type="http://schemas.openxmlformats.org/officeDocument/2006/relationships/hyperlink" Target="https://www.google.com/webmasters/tools/home?hl=en&amp;pli=1" TargetMode="External"/><Relationship Id="rId9" Type="http://schemas.openxmlformats.org/officeDocument/2006/relationships/hyperlink" Target="https://www.searchcommander.com/rec/semrush" TargetMode="External"/></Relationships>
</file>

<file path=ppt/slides/_rels/slide73.xml.rels><?xml version="1.0" encoding="UTF-8" standalone="yes"?>
<Relationships xmlns="http://schemas.openxmlformats.org/package/2006/relationships"><Relationship Id="rId8" Type="http://schemas.openxmlformats.org/officeDocument/2006/relationships/hyperlink" Target="http://bit.ly/2pI1W3I" TargetMode="External"/><Relationship Id="rId13" Type="http://schemas.openxmlformats.org/officeDocument/2006/relationships/image" Target="../media/image64.png"/><Relationship Id="rId3" Type="http://schemas.openxmlformats.org/officeDocument/2006/relationships/hyperlink" Target="https://www.google.com/analytics" TargetMode="External"/><Relationship Id="rId7" Type="http://schemas.openxmlformats.org/officeDocument/2006/relationships/hyperlink" Target="http://bit.ly/2Gf5TU7" TargetMode="External"/><Relationship Id="rId12" Type="http://schemas.openxmlformats.org/officeDocument/2006/relationships/hyperlink" Target="https://www.searchcommander.com/" TargetMode="External"/><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hyperlink" Target="https://www.searchcommander.com/google-seo-starter-guide-not-gone/" TargetMode="External"/><Relationship Id="rId11" Type="http://schemas.openxmlformats.org/officeDocument/2006/relationships/hyperlink" Target="http://bit.ly/scott32718" TargetMode="External"/><Relationship Id="rId5" Type="http://schemas.openxmlformats.org/officeDocument/2006/relationships/hyperlink" Target="https://www.google.com/business/" TargetMode="External"/><Relationship Id="rId10" Type="http://schemas.openxmlformats.org/officeDocument/2006/relationships/hyperlink" Target="https://www.searchcommander.com/vancouver-chamber-slides/" TargetMode="External"/><Relationship Id="rId4" Type="http://schemas.openxmlformats.org/officeDocument/2006/relationships/hyperlink" Target="https://www.google.com/webmasters/tools/home?hl=en&amp;pli=1" TargetMode="External"/><Relationship Id="rId9" Type="http://schemas.openxmlformats.org/officeDocument/2006/relationships/hyperlink" Target="https://www.searchcommander.com/rec/semrush"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35A4FB5-EAB4-4DB0-AD68-027520DFC33C}"/>
              </a:ext>
            </a:extLst>
          </p:cNvPr>
          <p:cNvSpPr txBox="1">
            <a:spLocks/>
          </p:cNvSpPr>
          <p:nvPr/>
        </p:nvSpPr>
        <p:spPr>
          <a:xfrm>
            <a:off x="0" y="2488561"/>
            <a:ext cx="12192000" cy="991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On Page Factors</a:t>
            </a:r>
          </a:p>
        </p:txBody>
      </p:sp>
      <p:pic>
        <p:nvPicPr>
          <p:cNvPr id="4" name="Picture 3">
            <a:extLst>
              <a:ext uri="{FF2B5EF4-FFF2-40B4-BE49-F238E27FC236}">
                <a16:creationId xmlns:a16="http://schemas.microsoft.com/office/drawing/2014/main" id="{E47B4ED9-9343-4E85-80FA-AD06C04FDD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31" y="1"/>
            <a:ext cx="12278031" cy="6858000"/>
          </a:xfrm>
          <a:prstGeom prst="rect">
            <a:avLst/>
          </a:prstGeom>
        </p:spPr>
      </p:pic>
      <p:pic>
        <p:nvPicPr>
          <p:cNvPr id="38916" name="Picture 4" descr="Image result for vancouver chamber logo">
            <a:extLst>
              <a:ext uri="{FF2B5EF4-FFF2-40B4-BE49-F238E27FC236}">
                <a16:creationId xmlns:a16="http://schemas.microsoft.com/office/drawing/2014/main" id="{083DB695-AAB1-4E0A-AD55-45DCDDFB3A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4128" y="0"/>
            <a:ext cx="3774895" cy="35213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0FE9579-A9EE-4131-86CD-3E9FA2CA8AA5}"/>
              </a:ext>
            </a:extLst>
          </p:cNvPr>
          <p:cNvSpPr txBox="1"/>
          <p:nvPr/>
        </p:nvSpPr>
        <p:spPr>
          <a:xfrm>
            <a:off x="7156966" y="1519064"/>
            <a:ext cx="3390900" cy="646331"/>
          </a:xfrm>
          <a:prstGeom prst="rect">
            <a:avLst/>
          </a:prstGeom>
          <a:noFill/>
        </p:spPr>
        <p:txBody>
          <a:bodyPr wrap="square" rtlCol="0">
            <a:spAutoFit/>
          </a:bodyPr>
          <a:lstStyle/>
          <a:p>
            <a:r>
              <a:rPr lang="en-US" sz="3600" dirty="0"/>
              <a:t>March 27, 2018</a:t>
            </a:r>
          </a:p>
        </p:txBody>
      </p:sp>
    </p:spTree>
    <p:extLst>
      <p:ext uri="{BB962C8B-B14F-4D97-AF65-F5344CB8AC3E}">
        <p14:creationId xmlns:p14="http://schemas.microsoft.com/office/powerpoint/2010/main" val="2539373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Transactional Searches</a:t>
            </a:r>
          </a:p>
        </p:txBody>
      </p:sp>
      <p:pic>
        <p:nvPicPr>
          <p:cNvPr id="3" name="Picture 2">
            <a:extLst>
              <a:ext uri="{FF2B5EF4-FFF2-40B4-BE49-F238E27FC236}">
                <a16:creationId xmlns:a16="http://schemas.microsoft.com/office/drawing/2014/main" id="{08664500-65C9-4633-9BE3-A6C66F4A2F5A}"/>
              </a:ext>
            </a:extLst>
          </p:cNvPr>
          <p:cNvPicPr>
            <a:picLocks noChangeAspect="1"/>
          </p:cNvPicPr>
          <p:nvPr/>
        </p:nvPicPr>
        <p:blipFill>
          <a:blip r:embed="rId3"/>
          <a:stretch>
            <a:fillRect/>
          </a:stretch>
        </p:blipFill>
        <p:spPr>
          <a:xfrm>
            <a:off x="930176" y="0"/>
            <a:ext cx="10331647" cy="6858000"/>
          </a:xfrm>
          <a:prstGeom prst="rect">
            <a:avLst/>
          </a:prstGeom>
        </p:spPr>
      </p:pic>
    </p:spTree>
    <p:extLst>
      <p:ext uri="{BB962C8B-B14F-4D97-AF65-F5344CB8AC3E}">
        <p14:creationId xmlns:p14="http://schemas.microsoft.com/office/powerpoint/2010/main" val="4005329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Transactional Searches</a:t>
            </a:r>
          </a:p>
        </p:txBody>
      </p:sp>
      <p:pic>
        <p:nvPicPr>
          <p:cNvPr id="5" name="Picture 4">
            <a:extLst>
              <a:ext uri="{FF2B5EF4-FFF2-40B4-BE49-F238E27FC236}">
                <a16:creationId xmlns:a16="http://schemas.microsoft.com/office/drawing/2014/main" id="{F11A1701-2445-4E43-81F7-3AD52CDFD2DF}"/>
              </a:ext>
            </a:extLst>
          </p:cNvPr>
          <p:cNvPicPr>
            <a:picLocks noChangeAspect="1"/>
          </p:cNvPicPr>
          <p:nvPr/>
        </p:nvPicPr>
        <p:blipFill>
          <a:blip r:embed="rId3"/>
          <a:stretch>
            <a:fillRect/>
          </a:stretch>
        </p:blipFill>
        <p:spPr>
          <a:xfrm>
            <a:off x="1349926" y="0"/>
            <a:ext cx="9492147" cy="6858000"/>
          </a:xfrm>
          <a:prstGeom prst="rect">
            <a:avLst/>
          </a:prstGeom>
        </p:spPr>
      </p:pic>
    </p:spTree>
    <p:extLst>
      <p:ext uri="{BB962C8B-B14F-4D97-AF65-F5344CB8AC3E}">
        <p14:creationId xmlns:p14="http://schemas.microsoft.com/office/powerpoint/2010/main" val="2993489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Transactional Searches</a:t>
            </a:r>
          </a:p>
        </p:txBody>
      </p:sp>
      <p:pic>
        <p:nvPicPr>
          <p:cNvPr id="3" name="Picture 2">
            <a:extLst>
              <a:ext uri="{FF2B5EF4-FFF2-40B4-BE49-F238E27FC236}">
                <a16:creationId xmlns:a16="http://schemas.microsoft.com/office/drawing/2014/main" id="{EDB5BA71-35BF-4B30-B737-63C107C0C7B3}"/>
              </a:ext>
            </a:extLst>
          </p:cNvPr>
          <p:cNvPicPr>
            <a:picLocks noChangeAspect="1"/>
          </p:cNvPicPr>
          <p:nvPr/>
        </p:nvPicPr>
        <p:blipFill>
          <a:blip r:embed="rId3"/>
          <a:stretch>
            <a:fillRect/>
          </a:stretch>
        </p:blipFill>
        <p:spPr>
          <a:xfrm>
            <a:off x="1175241" y="0"/>
            <a:ext cx="9841517" cy="6858000"/>
          </a:xfrm>
          <a:prstGeom prst="rect">
            <a:avLst/>
          </a:prstGeom>
        </p:spPr>
      </p:pic>
    </p:spTree>
    <p:extLst>
      <p:ext uri="{BB962C8B-B14F-4D97-AF65-F5344CB8AC3E}">
        <p14:creationId xmlns:p14="http://schemas.microsoft.com/office/powerpoint/2010/main" val="4050535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Transactional Searches</a:t>
            </a:r>
          </a:p>
        </p:txBody>
      </p:sp>
      <p:pic>
        <p:nvPicPr>
          <p:cNvPr id="4" name="Picture 3">
            <a:extLst>
              <a:ext uri="{FF2B5EF4-FFF2-40B4-BE49-F238E27FC236}">
                <a16:creationId xmlns:a16="http://schemas.microsoft.com/office/drawing/2014/main" id="{3EAA9070-28FF-4E9F-A99F-3943A1DBC7DE}"/>
              </a:ext>
            </a:extLst>
          </p:cNvPr>
          <p:cNvPicPr>
            <a:picLocks noChangeAspect="1"/>
          </p:cNvPicPr>
          <p:nvPr/>
        </p:nvPicPr>
        <p:blipFill>
          <a:blip r:embed="rId3"/>
          <a:stretch>
            <a:fillRect/>
          </a:stretch>
        </p:blipFill>
        <p:spPr>
          <a:xfrm>
            <a:off x="1555102" y="0"/>
            <a:ext cx="9081795" cy="6858000"/>
          </a:xfrm>
          <a:prstGeom prst="rect">
            <a:avLst/>
          </a:prstGeom>
        </p:spPr>
      </p:pic>
    </p:spTree>
    <p:extLst>
      <p:ext uri="{BB962C8B-B14F-4D97-AF65-F5344CB8AC3E}">
        <p14:creationId xmlns:p14="http://schemas.microsoft.com/office/powerpoint/2010/main" val="1139364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Transactional Searches</a:t>
            </a:r>
          </a:p>
        </p:txBody>
      </p:sp>
      <p:pic>
        <p:nvPicPr>
          <p:cNvPr id="5" name="Picture 4">
            <a:extLst>
              <a:ext uri="{FF2B5EF4-FFF2-40B4-BE49-F238E27FC236}">
                <a16:creationId xmlns:a16="http://schemas.microsoft.com/office/drawing/2014/main" id="{845BA89F-C12F-4A15-90DE-A2EDAD91DFB8}"/>
              </a:ext>
            </a:extLst>
          </p:cNvPr>
          <p:cNvPicPr>
            <a:picLocks noChangeAspect="1"/>
          </p:cNvPicPr>
          <p:nvPr/>
        </p:nvPicPr>
        <p:blipFill>
          <a:blip r:embed="rId3"/>
          <a:stretch>
            <a:fillRect/>
          </a:stretch>
        </p:blipFill>
        <p:spPr>
          <a:xfrm>
            <a:off x="1480663" y="0"/>
            <a:ext cx="9230674" cy="6858000"/>
          </a:xfrm>
          <a:prstGeom prst="rect">
            <a:avLst/>
          </a:prstGeom>
        </p:spPr>
      </p:pic>
    </p:spTree>
    <p:extLst>
      <p:ext uri="{BB962C8B-B14F-4D97-AF65-F5344CB8AC3E}">
        <p14:creationId xmlns:p14="http://schemas.microsoft.com/office/powerpoint/2010/main" val="1307842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Transactional Searches</a:t>
            </a:r>
          </a:p>
        </p:txBody>
      </p:sp>
      <p:pic>
        <p:nvPicPr>
          <p:cNvPr id="4" name="Picture 3">
            <a:extLst>
              <a:ext uri="{FF2B5EF4-FFF2-40B4-BE49-F238E27FC236}">
                <a16:creationId xmlns:a16="http://schemas.microsoft.com/office/drawing/2014/main" id="{05F8FBBF-D726-4AB5-94F4-2B9C9A210349}"/>
              </a:ext>
            </a:extLst>
          </p:cNvPr>
          <p:cNvPicPr>
            <a:picLocks noChangeAspect="1"/>
          </p:cNvPicPr>
          <p:nvPr/>
        </p:nvPicPr>
        <p:blipFill>
          <a:blip r:embed="rId3"/>
          <a:stretch>
            <a:fillRect/>
          </a:stretch>
        </p:blipFill>
        <p:spPr>
          <a:xfrm>
            <a:off x="727684" y="0"/>
            <a:ext cx="10736631" cy="6858000"/>
          </a:xfrm>
          <a:prstGeom prst="rect">
            <a:avLst/>
          </a:prstGeom>
        </p:spPr>
      </p:pic>
    </p:spTree>
    <p:extLst>
      <p:ext uri="{BB962C8B-B14F-4D97-AF65-F5344CB8AC3E}">
        <p14:creationId xmlns:p14="http://schemas.microsoft.com/office/powerpoint/2010/main" val="1500976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Transactional Searches</a:t>
            </a:r>
          </a:p>
        </p:txBody>
      </p:sp>
      <p:pic>
        <p:nvPicPr>
          <p:cNvPr id="4" name="Picture 3">
            <a:extLst>
              <a:ext uri="{FF2B5EF4-FFF2-40B4-BE49-F238E27FC236}">
                <a16:creationId xmlns:a16="http://schemas.microsoft.com/office/drawing/2014/main" id="{922EB137-D78C-4CDC-A358-A99A18B0DD6A}"/>
              </a:ext>
            </a:extLst>
          </p:cNvPr>
          <p:cNvPicPr>
            <a:picLocks noChangeAspect="1"/>
          </p:cNvPicPr>
          <p:nvPr/>
        </p:nvPicPr>
        <p:blipFill>
          <a:blip r:embed="rId3"/>
          <a:stretch>
            <a:fillRect/>
          </a:stretch>
        </p:blipFill>
        <p:spPr>
          <a:xfrm>
            <a:off x="1159490" y="0"/>
            <a:ext cx="9873020" cy="6858000"/>
          </a:xfrm>
          <a:prstGeom prst="rect">
            <a:avLst/>
          </a:prstGeom>
        </p:spPr>
      </p:pic>
    </p:spTree>
    <p:extLst>
      <p:ext uri="{BB962C8B-B14F-4D97-AF65-F5344CB8AC3E}">
        <p14:creationId xmlns:p14="http://schemas.microsoft.com/office/powerpoint/2010/main" val="1317604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Transactional Searches</a:t>
            </a:r>
          </a:p>
        </p:txBody>
      </p:sp>
      <p:pic>
        <p:nvPicPr>
          <p:cNvPr id="3" name="Picture 2">
            <a:extLst>
              <a:ext uri="{FF2B5EF4-FFF2-40B4-BE49-F238E27FC236}">
                <a16:creationId xmlns:a16="http://schemas.microsoft.com/office/drawing/2014/main" id="{01A188A8-D796-436C-A68C-ABBA0BCF5A1F}"/>
              </a:ext>
            </a:extLst>
          </p:cNvPr>
          <p:cNvPicPr>
            <a:picLocks noChangeAspect="1"/>
          </p:cNvPicPr>
          <p:nvPr/>
        </p:nvPicPr>
        <p:blipFill>
          <a:blip r:embed="rId3"/>
          <a:stretch>
            <a:fillRect/>
          </a:stretch>
        </p:blipFill>
        <p:spPr>
          <a:xfrm>
            <a:off x="1472901" y="0"/>
            <a:ext cx="9246198" cy="6858000"/>
          </a:xfrm>
          <a:prstGeom prst="rect">
            <a:avLst/>
          </a:prstGeom>
        </p:spPr>
      </p:pic>
    </p:spTree>
    <p:extLst>
      <p:ext uri="{BB962C8B-B14F-4D97-AF65-F5344CB8AC3E}">
        <p14:creationId xmlns:p14="http://schemas.microsoft.com/office/powerpoint/2010/main" val="2761921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Transactional Searches</a:t>
            </a:r>
          </a:p>
        </p:txBody>
      </p:sp>
      <p:pic>
        <p:nvPicPr>
          <p:cNvPr id="3" name="Picture 2">
            <a:extLst>
              <a:ext uri="{FF2B5EF4-FFF2-40B4-BE49-F238E27FC236}">
                <a16:creationId xmlns:a16="http://schemas.microsoft.com/office/drawing/2014/main" id="{0D3CE67C-7BA0-4E0F-84B5-7E9660682377}"/>
              </a:ext>
            </a:extLst>
          </p:cNvPr>
          <p:cNvPicPr>
            <a:picLocks noChangeAspect="1"/>
          </p:cNvPicPr>
          <p:nvPr/>
        </p:nvPicPr>
        <p:blipFill>
          <a:blip r:embed="rId3"/>
          <a:stretch>
            <a:fillRect/>
          </a:stretch>
        </p:blipFill>
        <p:spPr>
          <a:xfrm>
            <a:off x="629743" y="0"/>
            <a:ext cx="10932513" cy="6858000"/>
          </a:xfrm>
          <a:prstGeom prst="rect">
            <a:avLst/>
          </a:prstGeom>
        </p:spPr>
      </p:pic>
    </p:spTree>
    <p:extLst>
      <p:ext uri="{BB962C8B-B14F-4D97-AF65-F5344CB8AC3E}">
        <p14:creationId xmlns:p14="http://schemas.microsoft.com/office/powerpoint/2010/main" val="2275525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Transactional Searches</a:t>
            </a:r>
          </a:p>
        </p:txBody>
      </p:sp>
      <p:pic>
        <p:nvPicPr>
          <p:cNvPr id="4" name="Picture 3">
            <a:extLst>
              <a:ext uri="{FF2B5EF4-FFF2-40B4-BE49-F238E27FC236}">
                <a16:creationId xmlns:a16="http://schemas.microsoft.com/office/drawing/2014/main" id="{BEE7072A-8933-43A4-8DD8-39893D17CAAB}"/>
              </a:ext>
            </a:extLst>
          </p:cNvPr>
          <p:cNvPicPr>
            <a:picLocks noChangeAspect="1"/>
          </p:cNvPicPr>
          <p:nvPr/>
        </p:nvPicPr>
        <p:blipFill>
          <a:blip r:embed="rId3"/>
          <a:stretch>
            <a:fillRect/>
          </a:stretch>
        </p:blipFill>
        <p:spPr>
          <a:xfrm>
            <a:off x="387752" y="14866"/>
            <a:ext cx="11418426" cy="6843134"/>
          </a:xfrm>
          <a:prstGeom prst="rect">
            <a:avLst/>
          </a:prstGeom>
        </p:spPr>
      </p:pic>
    </p:spTree>
    <p:extLst>
      <p:ext uri="{BB962C8B-B14F-4D97-AF65-F5344CB8AC3E}">
        <p14:creationId xmlns:p14="http://schemas.microsoft.com/office/powerpoint/2010/main" val="2847927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8B7FDE-DE17-4344-8F78-327CB59B1BCA}"/>
              </a:ext>
            </a:extLst>
          </p:cNvPr>
          <p:cNvPicPr>
            <a:picLocks noChangeAspect="1"/>
          </p:cNvPicPr>
          <p:nvPr/>
        </p:nvPicPr>
        <p:blipFill>
          <a:blip r:embed="rId3"/>
          <a:stretch>
            <a:fillRect/>
          </a:stretch>
        </p:blipFill>
        <p:spPr>
          <a:xfrm>
            <a:off x="383777" y="0"/>
            <a:ext cx="11424445" cy="6858000"/>
          </a:xfrm>
          <a:prstGeom prst="rect">
            <a:avLst/>
          </a:prstGeom>
        </p:spPr>
      </p:pic>
    </p:spTree>
    <p:extLst>
      <p:ext uri="{BB962C8B-B14F-4D97-AF65-F5344CB8AC3E}">
        <p14:creationId xmlns:p14="http://schemas.microsoft.com/office/powerpoint/2010/main" val="1847560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Transactional Searches</a:t>
            </a:r>
          </a:p>
        </p:txBody>
      </p:sp>
      <p:pic>
        <p:nvPicPr>
          <p:cNvPr id="3" name="Picture 2">
            <a:extLst>
              <a:ext uri="{FF2B5EF4-FFF2-40B4-BE49-F238E27FC236}">
                <a16:creationId xmlns:a16="http://schemas.microsoft.com/office/drawing/2014/main" id="{BFE2B1DE-7CD3-4351-B0DC-B81702E2FEEB}"/>
              </a:ext>
            </a:extLst>
          </p:cNvPr>
          <p:cNvPicPr>
            <a:picLocks noChangeAspect="1"/>
          </p:cNvPicPr>
          <p:nvPr/>
        </p:nvPicPr>
        <p:blipFill>
          <a:blip r:embed="rId3"/>
          <a:stretch>
            <a:fillRect/>
          </a:stretch>
        </p:blipFill>
        <p:spPr>
          <a:xfrm>
            <a:off x="667102" y="0"/>
            <a:ext cx="10857796" cy="6858000"/>
          </a:xfrm>
          <a:prstGeom prst="rect">
            <a:avLst/>
          </a:prstGeom>
        </p:spPr>
      </p:pic>
    </p:spTree>
    <p:extLst>
      <p:ext uri="{BB962C8B-B14F-4D97-AF65-F5344CB8AC3E}">
        <p14:creationId xmlns:p14="http://schemas.microsoft.com/office/powerpoint/2010/main" val="590255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Transactional Searches</a:t>
            </a:r>
          </a:p>
        </p:txBody>
      </p:sp>
      <p:pic>
        <p:nvPicPr>
          <p:cNvPr id="4" name="Picture 3">
            <a:extLst>
              <a:ext uri="{FF2B5EF4-FFF2-40B4-BE49-F238E27FC236}">
                <a16:creationId xmlns:a16="http://schemas.microsoft.com/office/drawing/2014/main" id="{4745B2FB-AA1D-4575-8EE4-27A74D56C60A}"/>
              </a:ext>
            </a:extLst>
          </p:cNvPr>
          <p:cNvPicPr>
            <a:picLocks noChangeAspect="1"/>
          </p:cNvPicPr>
          <p:nvPr/>
        </p:nvPicPr>
        <p:blipFill>
          <a:blip r:embed="rId3"/>
          <a:stretch>
            <a:fillRect/>
          </a:stretch>
        </p:blipFill>
        <p:spPr>
          <a:xfrm>
            <a:off x="1457469" y="0"/>
            <a:ext cx="9277062" cy="6858000"/>
          </a:xfrm>
          <a:prstGeom prst="rect">
            <a:avLst/>
          </a:prstGeom>
        </p:spPr>
      </p:pic>
    </p:spTree>
    <p:extLst>
      <p:ext uri="{BB962C8B-B14F-4D97-AF65-F5344CB8AC3E}">
        <p14:creationId xmlns:p14="http://schemas.microsoft.com/office/powerpoint/2010/main" val="1046434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What is Google’s Goal?</a:t>
            </a:r>
          </a:p>
        </p:txBody>
      </p:sp>
    </p:spTree>
    <p:extLst>
      <p:ext uri="{BB962C8B-B14F-4D97-AF65-F5344CB8AC3E}">
        <p14:creationId xmlns:p14="http://schemas.microsoft.com/office/powerpoint/2010/main" val="38249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fontScale="90000"/>
          </a:bodyPr>
          <a:lstStyle/>
          <a:p>
            <a:r>
              <a:rPr lang="en-US" dirty="0"/>
              <a:t>Google wants to give you what you want.</a:t>
            </a:r>
          </a:p>
        </p:txBody>
      </p:sp>
    </p:spTree>
    <p:extLst>
      <p:ext uri="{BB962C8B-B14F-4D97-AF65-F5344CB8AC3E}">
        <p14:creationId xmlns:p14="http://schemas.microsoft.com/office/powerpoint/2010/main" val="298328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1998</a:t>
            </a:r>
          </a:p>
        </p:txBody>
      </p:sp>
      <p:pic>
        <p:nvPicPr>
          <p:cNvPr id="4" name="Picture 3">
            <a:extLst>
              <a:ext uri="{FF2B5EF4-FFF2-40B4-BE49-F238E27FC236}">
                <a16:creationId xmlns:a16="http://schemas.microsoft.com/office/drawing/2014/main" id="{080DC7AE-ADE5-4BFF-9084-E10544004705}"/>
              </a:ext>
            </a:extLst>
          </p:cNvPr>
          <p:cNvPicPr>
            <a:picLocks noChangeAspect="1"/>
          </p:cNvPicPr>
          <p:nvPr/>
        </p:nvPicPr>
        <p:blipFill>
          <a:blip r:embed="rId3"/>
          <a:stretch>
            <a:fillRect/>
          </a:stretch>
        </p:blipFill>
        <p:spPr>
          <a:xfrm>
            <a:off x="1367428" y="1771857"/>
            <a:ext cx="9457143" cy="3314286"/>
          </a:xfrm>
          <a:prstGeom prst="rect">
            <a:avLst/>
          </a:prstGeom>
        </p:spPr>
      </p:pic>
      <p:sp>
        <p:nvSpPr>
          <p:cNvPr id="5" name="Title 1">
            <a:extLst>
              <a:ext uri="{FF2B5EF4-FFF2-40B4-BE49-F238E27FC236}">
                <a16:creationId xmlns:a16="http://schemas.microsoft.com/office/drawing/2014/main" id="{E023F474-9985-4812-B39D-B0BA4299583A}"/>
              </a:ext>
            </a:extLst>
          </p:cNvPr>
          <p:cNvSpPr txBox="1">
            <a:spLocks/>
          </p:cNvSpPr>
          <p:nvPr/>
        </p:nvSpPr>
        <p:spPr>
          <a:xfrm>
            <a:off x="0" y="153824"/>
            <a:ext cx="12192000" cy="991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1998 – Page Rank Algorithm</a:t>
            </a:r>
          </a:p>
        </p:txBody>
      </p:sp>
    </p:spTree>
    <p:extLst>
      <p:ext uri="{BB962C8B-B14F-4D97-AF65-F5344CB8AC3E}">
        <p14:creationId xmlns:p14="http://schemas.microsoft.com/office/powerpoint/2010/main" val="3192529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WWGD?</a:t>
            </a:r>
          </a:p>
        </p:txBody>
      </p:sp>
      <p:pic>
        <p:nvPicPr>
          <p:cNvPr id="3" name="Picture 2">
            <a:extLst>
              <a:ext uri="{FF2B5EF4-FFF2-40B4-BE49-F238E27FC236}">
                <a16:creationId xmlns:a16="http://schemas.microsoft.com/office/drawing/2014/main" id="{D8978E49-FAC8-44AA-9443-A9835AA54853}"/>
              </a:ext>
            </a:extLst>
          </p:cNvPr>
          <p:cNvPicPr>
            <a:picLocks noChangeAspect="1"/>
          </p:cNvPicPr>
          <p:nvPr/>
        </p:nvPicPr>
        <p:blipFill>
          <a:blip r:embed="rId3"/>
          <a:stretch>
            <a:fillRect/>
          </a:stretch>
        </p:blipFill>
        <p:spPr>
          <a:xfrm>
            <a:off x="4200762" y="2400902"/>
            <a:ext cx="3790476" cy="1323810"/>
          </a:xfrm>
          <a:prstGeom prst="rect">
            <a:avLst/>
          </a:prstGeom>
        </p:spPr>
      </p:pic>
      <p:sp>
        <p:nvSpPr>
          <p:cNvPr id="4" name="Title 1">
            <a:extLst>
              <a:ext uri="{FF2B5EF4-FFF2-40B4-BE49-F238E27FC236}">
                <a16:creationId xmlns:a16="http://schemas.microsoft.com/office/drawing/2014/main" id="{782E5AC8-8B20-4616-B9E3-BB7A718A9D07}"/>
              </a:ext>
            </a:extLst>
          </p:cNvPr>
          <p:cNvSpPr txBox="1">
            <a:spLocks/>
          </p:cNvSpPr>
          <p:nvPr/>
        </p:nvSpPr>
        <p:spPr>
          <a:xfrm>
            <a:off x="0" y="153824"/>
            <a:ext cx="12192000" cy="991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Page Rank Algorithm</a:t>
            </a:r>
          </a:p>
        </p:txBody>
      </p:sp>
      <p:pic>
        <p:nvPicPr>
          <p:cNvPr id="5" name="Picture 4">
            <a:extLst>
              <a:ext uri="{FF2B5EF4-FFF2-40B4-BE49-F238E27FC236}">
                <a16:creationId xmlns:a16="http://schemas.microsoft.com/office/drawing/2014/main" id="{F92379DC-59D9-4348-A690-068FFA4DF1DB}"/>
              </a:ext>
            </a:extLst>
          </p:cNvPr>
          <p:cNvPicPr>
            <a:picLocks noChangeAspect="1"/>
          </p:cNvPicPr>
          <p:nvPr/>
        </p:nvPicPr>
        <p:blipFill>
          <a:blip r:embed="rId4"/>
          <a:stretch>
            <a:fillRect/>
          </a:stretch>
        </p:blipFill>
        <p:spPr>
          <a:xfrm>
            <a:off x="4200761" y="3829924"/>
            <a:ext cx="3750525" cy="1482350"/>
          </a:xfrm>
          <a:prstGeom prst="rect">
            <a:avLst/>
          </a:prstGeom>
        </p:spPr>
      </p:pic>
    </p:spTree>
    <p:extLst>
      <p:ext uri="{BB962C8B-B14F-4D97-AF65-F5344CB8AC3E}">
        <p14:creationId xmlns:p14="http://schemas.microsoft.com/office/powerpoint/2010/main" val="640439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Vote</a:t>
            </a:r>
          </a:p>
        </p:txBody>
      </p:sp>
      <p:pic>
        <p:nvPicPr>
          <p:cNvPr id="2050" name="Picture 2" descr="Image result for vote">
            <a:extLst>
              <a:ext uri="{FF2B5EF4-FFF2-40B4-BE49-F238E27FC236}">
                <a16:creationId xmlns:a16="http://schemas.microsoft.com/office/drawing/2014/main" id="{08CE2E6E-1C92-43EA-AE06-9F505767D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1610" y="1568206"/>
            <a:ext cx="3564727" cy="350150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5DD011F-4D57-4C60-BC3D-5D9D89EAF22A}"/>
              </a:ext>
            </a:extLst>
          </p:cNvPr>
          <p:cNvSpPr txBox="1">
            <a:spLocks/>
          </p:cNvSpPr>
          <p:nvPr/>
        </p:nvSpPr>
        <p:spPr>
          <a:xfrm>
            <a:off x="0" y="153824"/>
            <a:ext cx="12192000" cy="991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Page Rank Algorithm</a:t>
            </a:r>
          </a:p>
        </p:txBody>
      </p:sp>
    </p:spTree>
    <p:extLst>
      <p:ext uri="{BB962C8B-B14F-4D97-AF65-F5344CB8AC3E}">
        <p14:creationId xmlns:p14="http://schemas.microsoft.com/office/powerpoint/2010/main" val="1066048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Go here to buy </a:t>
            </a:r>
            <a:r>
              <a:rPr lang="en-US" dirty="0">
                <a:hlinkClick r:id="rId3"/>
              </a:rPr>
              <a:t>blue widgets</a:t>
            </a:r>
            <a:endParaRPr lang="en-US" dirty="0"/>
          </a:p>
        </p:txBody>
      </p:sp>
      <p:sp>
        <p:nvSpPr>
          <p:cNvPr id="4" name="Title 1">
            <a:extLst>
              <a:ext uri="{FF2B5EF4-FFF2-40B4-BE49-F238E27FC236}">
                <a16:creationId xmlns:a16="http://schemas.microsoft.com/office/drawing/2014/main" id="{85DD011F-4D57-4C60-BC3D-5D9D89EAF22A}"/>
              </a:ext>
            </a:extLst>
          </p:cNvPr>
          <p:cNvSpPr txBox="1">
            <a:spLocks/>
          </p:cNvSpPr>
          <p:nvPr/>
        </p:nvSpPr>
        <p:spPr>
          <a:xfrm>
            <a:off x="0" y="153824"/>
            <a:ext cx="12192000" cy="991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Page Rank Algorithm</a:t>
            </a:r>
          </a:p>
        </p:txBody>
      </p:sp>
    </p:spTree>
    <p:extLst>
      <p:ext uri="{BB962C8B-B14F-4D97-AF65-F5344CB8AC3E}">
        <p14:creationId xmlns:p14="http://schemas.microsoft.com/office/powerpoint/2010/main" val="3587680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Vote</a:t>
            </a:r>
          </a:p>
        </p:txBody>
      </p:sp>
      <p:sp>
        <p:nvSpPr>
          <p:cNvPr id="4" name="Title 1">
            <a:extLst>
              <a:ext uri="{FF2B5EF4-FFF2-40B4-BE49-F238E27FC236}">
                <a16:creationId xmlns:a16="http://schemas.microsoft.com/office/drawing/2014/main" id="{85DD011F-4D57-4C60-BC3D-5D9D89EAF22A}"/>
              </a:ext>
            </a:extLst>
          </p:cNvPr>
          <p:cNvSpPr txBox="1">
            <a:spLocks/>
          </p:cNvSpPr>
          <p:nvPr/>
        </p:nvSpPr>
        <p:spPr>
          <a:xfrm>
            <a:off x="0" y="153824"/>
            <a:ext cx="12192000" cy="991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Page Rank Algorithm</a:t>
            </a:r>
          </a:p>
        </p:txBody>
      </p:sp>
      <p:pic>
        <p:nvPicPr>
          <p:cNvPr id="3" name="Picture 2">
            <a:extLst>
              <a:ext uri="{FF2B5EF4-FFF2-40B4-BE49-F238E27FC236}">
                <a16:creationId xmlns:a16="http://schemas.microsoft.com/office/drawing/2014/main" id="{B1AEDBF0-C986-4D0A-BADD-BD06C75C9B74}"/>
              </a:ext>
            </a:extLst>
          </p:cNvPr>
          <p:cNvPicPr>
            <a:picLocks noChangeAspect="1"/>
          </p:cNvPicPr>
          <p:nvPr/>
        </p:nvPicPr>
        <p:blipFill>
          <a:blip r:embed="rId3"/>
          <a:stretch>
            <a:fillRect/>
          </a:stretch>
        </p:blipFill>
        <p:spPr>
          <a:xfrm>
            <a:off x="1392563" y="1076838"/>
            <a:ext cx="9406874" cy="5627338"/>
          </a:xfrm>
          <a:prstGeom prst="rect">
            <a:avLst/>
          </a:prstGeom>
        </p:spPr>
      </p:pic>
    </p:spTree>
    <p:extLst>
      <p:ext uri="{BB962C8B-B14F-4D97-AF65-F5344CB8AC3E}">
        <p14:creationId xmlns:p14="http://schemas.microsoft.com/office/powerpoint/2010/main" val="3470739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Easy Street</a:t>
            </a:r>
          </a:p>
        </p:txBody>
      </p:sp>
      <p:pic>
        <p:nvPicPr>
          <p:cNvPr id="3076" name="Picture 4" descr="Image result for easy street">
            <a:extLst>
              <a:ext uri="{FF2B5EF4-FFF2-40B4-BE49-F238E27FC236}">
                <a16:creationId xmlns:a16="http://schemas.microsoft.com/office/drawing/2014/main" id="{10D44DCF-5BB0-4589-A780-B9C33464AF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547" y="988405"/>
            <a:ext cx="8551351" cy="569520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05025A51-E3A2-4079-8C93-7420B27E3CCB}"/>
              </a:ext>
            </a:extLst>
          </p:cNvPr>
          <p:cNvSpPr txBox="1">
            <a:spLocks/>
          </p:cNvSpPr>
          <p:nvPr/>
        </p:nvSpPr>
        <p:spPr>
          <a:xfrm>
            <a:off x="0" y="153824"/>
            <a:ext cx="12192000" cy="991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1998 - 2004</a:t>
            </a:r>
          </a:p>
        </p:txBody>
      </p:sp>
    </p:spTree>
    <p:extLst>
      <p:ext uri="{BB962C8B-B14F-4D97-AF65-F5344CB8AC3E}">
        <p14:creationId xmlns:p14="http://schemas.microsoft.com/office/powerpoint/2010/main" val="1261029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E86566-3AA0-480C-99A5-D0E4AFFCA23B}"/>
              </a:ext>
            </a:extLst>
          </p:cNvPr>
          <p:cNvSpPr>
            <a:spLocks noGrp="1"/>
          </p:cNvSpPr>
          <p:nvPr>
            <p:ph type="ctrTitle"/>
          </p:nvPr>
        </p:nvSpPr>
        <p:spPr>
          <a:xfrm>
            <a:off x="0" y="2733049"/>
            <a:ext cx="12192000" cy="991663"/>
          </a:xfrm>
        </p:spPr>
        <p:txBody>
          <a:bodyPr>
            <a:normAutofit/>
          </a:bodyPr>
          <a:lstStyle/>
          <a:p>
            <a:r>
              <a:rPr lang="en-US" sz="1600" dirty="0"/>
              <a:t>ABOUT ME</a:t>
            </a:r>
          </a:p>
        </p:txBody>
      </p:sp>
      <p:pic>
        <p:nvPicPr>
          <p:cNvPr id="3" name="Picture 2">
            <a:extLst>
              <a:ext uri="{FF2B5EF4-FFF2-40B4-BE49-F238E27FC236}">
                <a16:creationId xmlns:a16="http://schemas.microsoft.com/office/drawing/2014/main" id="{A3C4E2BB-6062-4D19-8FB9-E15E0CC29DA6}"/>
              </a:ext>
            </a:extLst>
          </p:cNvPr>
          <p:cNvPicPr>
            <a:picLocks noChangeAspect="1"/>
          </p:cNvPicPr>
          <p:nvPr/>
        </p:nvPicPr>
        <p:blipFill>
          <a:blip r:embed="rId3"/>
          <a:stretch>
            <a:fillRect/>
          </a:stretch>
        </p:blipFill>
        <p:spPr>
          <a:xfrm>
            <a:off x="1752599" y="1015270"/>
            <a:ext cx="9000163" cy="5432324"/>
          </a:xfrm>
          <a:prstGeom prst="rect">
            <a:avLst/>
          </a:prstGeom>
        </p:spPr>
      </p:pic>
      <p:sp>
        <p:nvSpPr>
          <p:cNvPr id="5" name="Title 1">
            <a:extLst>
              <a:ext uri="{FF2B5EF4-FFF2-40B4-BE49-F238E27FC236}">
                <a16:creationId xmlns:a16="http://schemas.microsoft.com/office/drawing/2014/main" id="{FBFFD7A0-DDDB-4C92-8FDC-92DEFE5C8D5C}"/>
              </a:ext>
            </a:extLst>
          </p:cNvPr>
          <p:cNvSpPr txBox="1">
            <a:spLocks/>
          </p:cNvSpPr>
          <p:nvPr/>
        </p:nvSpPr>
        <p:spPr>
          <a:xfrm>
            <a:off x="152400" y="-52963"/>
            <a:ext cx="12192000" cy="991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Scott Hendison</a:t>
            </a:r>
          </a:p>
        </p:txBody>
      </p:sp>
    </p:spTree>
    <p:extLst>
      <p:ext uri="{BB962C8B-B14F-4D97-AF65-F5344CB8AC3E}">
        <p14:creationId xmlns:p14="http://schemas.microsoft.com/office/powerpoint/2010/main" val="39549837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Google Barely Changed</a:t>
            </a:r>
          </a:p>
        </p:txBody>
      </p:sp>
      <p:sp>
        <p:nvSpPr>
          <p:cNvPr id="3" name="Title 1">
            <a:extLst>
              <a:ext uri="{FF2B5EF4-FFF2-40B4-BE49-F238E27FC236}">
                <a16:creationId xmlns:a16="http://schemas.microsoft.com/office/drawing/2014/main" id="{88E3A9A1-0B97-495E-8BE8-3B821EF9AFF8}"/>
              </a:ext>
            </a:extLst>
          </p:cNvPr>
          <p:cNvSpPr txBox="1">
            <a:spLocks/>
          </p:cNvSpPr>
          <p:nvPr/>
        </p:nvSpPr>
        <p:spPr>
          <a:xfrm>
            <a:off x="0" y="153824"/>
            <a:ext cx="12192000" cy="991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1998 - 2004</a:t>
            </a:r>
          </a:p>
        </p:txBody>
      </p:sp>
    </p:spTree>
    <p:extLst>
      <p:ext uri="{BB962C8B-B14F-4D97-AF65-F5344CB8AC3E}">
        <p14:creationId xmlns:p14="http://schemas.microsoft.com/office/powerpoint/2010/main" val="40116284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Sneaky</a:t>
            </a:r>
          </a:p>
        </p:txBody>
      </p:sp>
      <p:pic>
        <p:nvPicPr>
          <p:cNvPr id="5122" name="Picture 2" descr="Image result for burglar">
            <a:extLst>
              <a:ext uri="{FF2B5EF4-FFF2-40B4-BE49-F238E27FC236}">
                <a16:creationId xmlns:a16="http://schemas.microsoft.com/office/drawing/2014/main" id="{5B081946-A376-4F0D-9A27-2ECE3A88E1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9814" y="1307936"/>
            <a:ext cx="4352371" cy="463566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8DB5ADA-862A-4315-B0ED-6C52FC50D85A}"/>
              </a:ext>
            </a:extLst>
          </p:cNvPr>
          <p:cNvSpPr txBox="1">
            <a:spLocks/>
          </p:cNvSpPr>
          <p:nvPr/>
        </p:nvSpPr>
        <p:spPr>
          <a:xfrm>
            <a:off x="0" y="153824"/>
            <a:ext cx="12192000" cy="991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1998 - 2004</a:t>
            </a:r>
          </a:p>
        </p:txBody>
      </p:sp>
    </p:spTree>
    <p:extLst>
      <p:ext uri="{BB962C8B-B14F-4D97-AF65-F5344CB8AC3E}">
        <p14:creationId xmlns:p14="http://schemas.microsoft.com/office/powerpoint/2010/main" val="34483384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Cottage Industry</a:t>
            </a:r>
          </a:p>
        </p:txBody>
      </p:sp>
      <p:pic>
        <p:nvPicPr>
          <p:cNvPr id="6146" name="Picture 2" descr="Image result for daisy chain">
            <a:extLst>
              <a:ext uri="{FF2B5EF4-FFF2-40B4-BE49-F238E27FC236}">
                <a16:creationId xmlns:a16="http://schemas.microsoft.com/office/drawing/2014/main" id="{0303F523-C33C-4606-8112-04FBD8621E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258" y="1137302"/>
            <a:ext cx="10772909" cy="530229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D99ED240-628D-4DED-A1F6-9330686717AB}"/>
              </a:ext>
            </a:extLst>
          </p:cNvPr>
          <p:cNvSpPr txBox="1">
            <a:spLocks/>
          </p:cNvSpPr>
          <p:nvPr/>
        </p:nvSpPr>
        <p:spPr>
          <a:xfrm>
            <a:off x="0" y="153824"/>
            <a:ext cx="12192000" cy="991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1998 - 2004</a:t>
            </a:r>
          </a:p>
        </p:txBody>
      </p:sp>
    </p:spTree>
    <p:extLst>
      <p:ext uri="{BB962C8B-B14F-4D97-AF65-F5344CB8AC3E}">
        <p14:creationId xmlns:p14="http://schemas.microsoft.com/office/powerpoint/2010/main" val="22350547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Spinning Content</a:t>
            </a:r>
          </a:p>
        </p:txBody>
      </p:sp>
      <p:pic>
        <p:nvPicPr>
          <p:cNvPr id="5" name="Picture 4">
            <a:extLst>
              <a:ext uri="{FF2B5EF4-FFF2-40B4-BE49-F238E27FC236}">
                <a16:creationId xmlns:a16="http://schemas.microsoft.com/office/drawing/2014/main" id="{3A930C0F-0B28-4BD8-A7C6-9F2F9B5D6EAE}"/>
              </a:ext>
            </a:extLst>
          </p:cNvPr>
          <p:cNvPicPr>
            <a:picLocks noChangeAspect="1"/>
          </p:cNvPicPr>
          <p:nvPr/>
        </p:nvPicPr>
        <p:blipFill>
          <a:blip r:embed="rId3"/>
          <a:stretch>
            <a:fillRect/>
          </a:stretch>
        </p:blipFill>
        <p:spPr>
          <a:xfrm>
            <a:off x="1006997" y="1144134"/>
            <a:ext cx="9917506" cy="5490592"/>
          </a:xfrm>
          <a:prstGeom prst="rect">
            <a:avLst/>
          </a:prstGeom>
        </p:spPr>
      </p:pic>
      <p:sp>
        <p:nvSpPr>
          <p:cNvPr id="6" name="Title 1">
            <a:extLst>
              <a:ext uri="{FF2B5EF4-FFF2-40B4-BE49-F238E27FC236}">
                <a16:creationId xmlns:a16="http://schemas.microsoft.com/office/drawing/2014/main" id="{A25666CD-AA61-485F-B994-602CC4148F6C}"/>
              </a:ext>
            </a:extLst>
          </p:cNvPr>
          <p:cNvSpPr txBox="1">
            <a:spLocks/>
          </p:cNvSpPr>
          <p:nvPr/>
        </p:nvSpPr>
        <p:spPr>
          <a:xfrm>
            <a:off x="0" y="153824"/>
            <a:ext cx="12192000" cy="991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1998 - 2004</a:t>
            </a:r>
          </a:p>
        </p:txBody>
      </p:sp>
    </p:spTree>
    <p:extLst>
      <p:ext uri="{BB962C8B-B14F-4D97-AF65-F5344CB8AC3E}">
        <p14:creationId xmlns:p14="http://schemas.microsoft.com/office/powerpoint/2010/main" val="15040859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Wild </a:t>
            </a:r>
            <a:r>
              <a:rPr lang="en-US" dirty="0" err="1"/>
              <a:t>Wild</a:t>
            </a:r>
            <a:r>
              <a:rPr lang="en-US" dirty="0"/>
              <a:t> West</a:t>
            </a:r>
          </a:p>
        </p:txBody>
      </p:sp>
      <p:pic>
        <p:nvPicPr>
          <p:cNvPr id="3" name="Picture 2">
            <a:extLst>
              <a:ext uri="{FF2B5EF4-FFF2-40B4-BE49-F238E27FC236}">
                <a16:creationId xmlns:a16="http://schemas.microsoft.com/office/drawing/2014/main" id="{C94B0681-D08D-4A84-8C55-07049CE6CB8D}"/>
              </a:ext>
            </a:extLst>
          </p:cNvPr>
          <p:cNvPicPr>
            <a:picLocks noChangeAspect="1"/>
          </p:cNvPicPr>
          <p:nvPr/>
        </p:nvPicPr>
        <p:blipFill>
          <a:blip r:embed="rId3"/>
          <a:stretch>
            <a:fillRect/>
          </a:stretch>
        </p:blipFill>
        <p:spPr>
          <a:xfrm>
            <a:off x="846222" y="1001235"/>
            <a:ext cx="10499556" cy="5446953"/>
          </a:xfrm>
          <a:prstGeom prst="rect">
            <a:avLst/>
          </a:prstGeom>
        </p:spPr>
      </p:pic>
      <p:sp>
        <p:nvSpPr>
          <p:cNvPr id="4" name="Title 1">
            <a:extLst>
              <a:ext uri="{FF2B5EF4-FFF2-40B4-BE49-F238E27FC236}">
                <a16:creationId xmlns:a16="http://schemas.microsoft.com/office/drawing/2014/main" id="{FB73AE7C-64EC-4861-91DE-99837CB261D1}"/>
              </a:ext>
            </a:extLst>
          </p:cNvPr>
          <p:cNvSpPr txBox="1">
            <a:spLocks/>
          </p:cNvSpPr>
          <p:nvPr/>
        </p:nvSpPr>
        <p:spPr>
          <a:xfrm>
            <a:off x="0" y="153824"/>
            <a:ext cx="12192000" cy="991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1998 - 2004</a:t>
            </a:r>
          </a:p>
        </p:txBody>
      </p:sp>
    </p:spTree>
    <p:extLst>
      <p:ext uri="{BB962C8B-B14F-4D97-AF65-F5344CB8AC3E}">
        <p14:creationId xmlns:p14="http://schemas.microsoft.com/office/powerpoint/2010/main" val="24258743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Google went public</a:t>
            </a:r>
          </a:p>
        </p:txBody>
      </p:sp>
      <p:pic>
        <p:nvPicPr>
          <p:cNvPr id="3" name="Picture 2">
            <a:extLst>
              <a:ext uri="{FF2B5EF4-FFF2-40B4-BE49-F238E27FC236}">
                <a16:creationId xmlns:a16="http://schemas.microsoft.com/office/drawing/2014/main" id="{AA9B22F3-8D55-47CD-89DE-4F93AC83A326}"/>
              </a:ext>
            </a:extLst>
          </p:cNvPr>
          <p:cNvPicPr>
            <a:picLocks noChangeAspect="1"/>
          </p:cNvPicPr>
          <p:nvPr/>
        </p:nvPicPr>
        <p:blipFill>
          <a:blip r:embed="rId3"/>
          <a:stretch>
            <a:fillRect/>
          </a:stretch>
        </p:blipFill>
        <p:spPr>
          <a:xfrm>
            <a:off x="576952" y="1733762"/>
            <a:ext cx="11038095" cy="3390476"/>
          </a:xfrm>
          <a:prstGeom prst="rect">
            <a:avLst/>
          </a:prstGeom>
        </p:spPr>
      </p:pic>
      <p:sp>
        <p:nvSpPr>
          <p:cNvPr id="4" name="Title 1">
            <a:extLst>
              <a:ext uri="{FF2B5EF4-FFF2-40B4-BE49-F238E27FC236}">
                <a16:creationId xmlns:a16="http://schemas.microsoft.com/office/drawing/2014/main" id="{20D0E117-682C-4F52-AD47-FCED1E8D91C0}"/>
              </a:ext>
            </a:extLst>
          </p:cNvPr>
          <p:cNvSpPr txBox="1">
            <a:spLocks/>
          </p:cNvSpPr>
          <p:nvPr/>
        </p:nvSpPr>
        <p:spPr>
          <a:xfrm>
            <a:off x="0" y="153824"/>
            <a:ext cx="12192000" cy="991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1998 - 2004</a:t>
            </a:r>
          </a:p>
        </p:txBody>
      </p:sp>
    </p:spTree>
    <p:extLst>
      <p:ext uri="{BB962C8B-B14F-4D97-AF65-F5344CB8AC3E}">
        <p14:creationId xmlns:p14="http://schemas.microsoft.com/office/powerpoint/2010/main" val="33421665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florida">
            <a:extLst>
              <a:ext uri="{FF2B5EF4-FFF2-40B4-BE49-F238E27FC236}">
                <a16:creationId xmlns:a16="http://schemas.microsoft.com/office/drawing/2014/main" id="{0E487F5A-CD91-468E-8A97-74A7A989A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7838" y="1425754"/>
            <a:ext cx="5320737" cy="477672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AC2D3C10-BF5B-49CC-BA8B-2198B48EDF7A}"/>
              </a:ext>
            </a:extLst>
          </p:cNvPr>
          <p:cNvSpPr txBox="1">
            <a:spLocks/>
          </p:cNvSpPr>
          <p:nvPr/>
        </p:nvSpPr>
        <p:spPr>
          <a:xfrm>
            <a:off x="0" y="153824"/>
            <a:ext cx="12192000" cy="991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2003 – Florida Update</a:t>
            </a:r>
          </a:p>
        </p:txBody>
      </p:sp>
    </p:spTree>
    <p:extLst>
      <p:ext uri="{BB962C8B-B14F-4D97-AF65-F5344CB8AC3E}">
        <p14:creationId xmlns:p14="http://schemas.microsoft.com/office/powerpoint/2010/main" val="17190675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30951"/>
            <a:ext cx="12192000" cy="991663"/>
          </a:xfrm>
        </p:spPr>
        <p:txBody>
          <a:bodyPr>
            <a:normAutofit/>
          </a:bodyPr>
          <a:lstStyle/>
          <a:p>
            <a:r>
              <a:rPr lang="en-US" dirty="0"/>
              <a:t>2004 - 2010</a:t>
            </a:r>
          </a:p>
        </p:txBody>
      </p:sp>
      <p:pic>
        <p:nvPicPr>
          <p:cNvPr id="1028" name="Picture 4" descr="Gilligan2">
            <a:extLst>
              <a:ext uri="{FF2B5EF4-FFF2-40B4-BE49-F238E27FC236}">
                <a16:creationId xmlns:a16="http://schemas.microsoft.com/office/drawing/2014/main" id="{17FAEDB9-A746-4CA0-AD7C-0AFD720DE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511" y="942349"/>
            <a:ext cx="238125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BF6BB38-6DF1-4144-88CE-93950FBFD54C}"/>
              </a:ext>
            </a:extLst>
          </p:cNvPr>
          <p:cNvPicPr>
            <a:picLocks noChangeAspect="1"/>
          </p:cNvPicPr>
          <p:nvPr/>
        </p:nvPicPr>
        <p:blipFill>
          <a:blip r:embed="rId4"/>
          <a:stretch>
            <a:fillRect/>
          </a:stretch>
        </p:blipFill>
        <p:spPr>
          <a:xfrm>
            <a:off x="4686116" y="1331113"/>
            <a:ext cx="2819768" cy="1776232"/>
          </a:xfrm>
          <a:prstGeom prst="rect">
            <a:avLst/>
          </a:prstGeom>
        </p:spPr>
      </p:pic>
      <p:pic>
        <p:nvPicPr>
          <p:cNvPr id="1030" name="Picture 6" descr="Image result for big daddy">
            <a:extLst>
              <a:ext uri="{FF2B5EF4-FFF2-40B4-BE49-F238E27FC236}">
                <a16:creationId xmlns:a16="http://schemas.microsoft.com/office/drawing/2014/main" id="{A3095405-E283-4472-99DF-05327501F1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0691" y="625033"/>
            <a:ext cx="2212051" cy="24885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02AC8C6-9E0C-4740-A338-83B601904485}"/>
              </a:ext>
            </a:extLst>
          </p:cNvPr>
          <p:cNvPicPr>
            <a:picLocks noChangeAspect="1"/>
          </p:cNvPicPr>
          <p:nvPr/>
        </p:nvPicPr>
        <p:blipFill>
          <a:blip r:embed="rId6"/>
          <a:stretch>
            <a:fillRect/>
          </a:stretch>
        </p:blipFill>
        <p:spPr>
          <a:xfrm>
            <a:off x="395874" y="4178461"/>
            <a:ext cx="2789802" cy="2076799"/>
          </a:xfrm>
          <a:prstGeom prst="rect">
            <a:avLst/>
          </a:prstGeom>
        </p:spPr>
      </p:pic>
      <p:pic>
        <p:nvPicPr>
          <p:cNvPr id="1032" name="Picture 8" descr="Image result">
            <a:extLst>
              <a:ext uri="{FF2B5EF4-FFF2-40B4-BE49-F238E27FC236}">
                <a16:creationId xmlns:a16="http://schemas.microsoft.com/office/drawing/2014/main" id="{68AAB1E6-889F-4A85-846B-7BDFB78E0B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5956" y="4049185"/>
            <a:ext cx="1645364" cy="22060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vince">
            <a:extLst>
              <a:ext uri="{FF2B5EF4-FFF2-40B4-BE49-F238E27FC236}">
                <a16:creationId xmlns:a16="http://schemas.microsoft.com/office/drawing/2014/main" id="{5B43998C-6422-43D0-9B83-97898455E8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82904" y="4043297"/>
            <a:ext cx="2783161" cy="2019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780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30951"/>
            <a:ext cx="12192000" cy="991663"/>
          </a:xfrm>
        </p:spPr>
        <p:txBody>
          <a:bodyPr>
            <a:normAutofit/>
          </a:bodyPr>
          <a:lstStyle/>
          <a:p>
            <a:r>
              <a:rPr lang="en-US" dirty="0"/>
              <a:t>2005 - ongoing</a:t>
            </a:r>
          </a:p>
        </p:txBody>
      </p:sp>
      <p:sp>
        <p:nvSpPr>
          <p:cNvPr id="9" name="Title 1">
            <a:extLst>
              <a:ext uri="{FF2B5EF4-FFF2-40B4-BE49-F238E27FC236}">
                <a16:creationId xmlns:a16="http://schemas.microsoft.com/office/drawing/2014/main" id="{ACE2A73C-BBE9-440D-A45C-393E4F722C26}"/>
              </a:ext>
            </a:extLst>
          </p:cNvPr>
          <p:cNvSpPr txBox="1">
            <a:spLocks/>
          </p:cNvSpPr>
          <p:nvPr/>
        </p:nvSpPr>
        <p:spPr>
          <a:xfrm>
            <a:off x="0" y="2733049"/>
            <a:ext cx="12192000" cy="991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Personalization Algorithm</a:t>
            </a:r>
          </a:p>
        </p:txBody>
      </p:sp>
    </p:spTree>
    <p:extLst>
      <p:ext uri="{BB962C8B-B14F-4D97-AF65-F5344CB8AC3E}">
        <p14:creationId xmlns:p14="http://schemas.microsoft.com/office/powerpoint/2010/main" val="10358503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30951"/>
            <a:ext cx="12192000" cy="991663"/>
          </a:xfrm>
        </p:spPr>
        <p:txBody>
          <a:bodyPr>
            <a:normAutofit/>
          </a:bodyPr>
          <a:lstStyle/>
          <a:p>
            <a:r>
              <a:rPr lang="en-US" dirty="0"/>
              <a:t>2010 - Caffeine</a:t>
            </a:r>
          </a:p>
        </p:txBody>
      </p:sp>
      <p:pic>
        <p:nvPicPr>
          <p:cNvPr id="1036" name="Picture 12" descr="Image result for caffeine">
            <a:extLst>
              <a:ext uri="{FF2B5EF4-FFF2-40B4-BE49-F238E27FC236}">
                <a16:creationId xmlns:a16="http://schemas.microsoft.com/office/drawing/2014/main" id="{E68EED6F-B80B-4908-87D7-72B392566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0678" y="1322357"/>
            <a:ext cx="7510644" cy="4362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25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E86566-3AA0-480C-99A5-D0E4AFFCA23B}"/>
              </a:ext>
            </a:extLst>
          </p:cNvPr>
          <p:cNvSpPr>
            <a:spLocks noGrp="1"/>
          </p:cNvSpPr>
          <p:nvPr>
            <p:ph type="ctrTitle"/>
          </p:nvPr>
        </p:nvSpPr>
        <p:spPr>
          <a:xfrm>
            <a:off x="0" y="2733049"/>
            <a:ext cx="12192000" cy="991663"/>
          </a:xfrm>
        </p:spPr>
        <p:txBody>
          <a:bodyPr>
            <a:normAutofit/>
          </a:bodyPr>
          <a:lstStyle/>
          <a:p>
            <a:r>
              <a:rPr lang="en-US" dirty="0"/>
              <a:t>Breaking Down Google’s Algorithm</a:t>
            </a:r>
          </a:p>
        </p:txBody>
      </p:sp>
    </p:spTree>
    <p:extLst>
      <p:ext uri="{BB962C8B-B14F-4D97-AF65-F5344CB8AC3E}">
        <p14:creationId xmlns:p14="http://schemas.microsoft.com/office/powerpoint/2010/main" val="24979149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ANGRY PANDA</a:t>
            </a:r>
          </a:p>
        </p:txBody>
      </p:sp>
      <p:pic>
        <p:nvPicPr>
          <p:cNvPr id="7170" name="Picture 2" descr="Image result for mean panda">
            <a:extLst>
              <a:ext uri="{FF2B5EF4-FFF2-40B4-BE49-F238E27FC236}">
                <a16:creationId xmlns:a16="http://schemas.microsoft.com/office/drawing/2014/main" id="{2D08957F-F2A8-4396-A463-8D5B42DDED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3249" y="972556"/>
            <a:ext cx="7501118" cy="562583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96251957-0BF0-46A8-A348-B08FB69CE9B4}"/>
              </a:ext>
            </a:extLst>
          </p:cNvPr>
          <p:cNvSpPr txBox="1">
            <a:spLocks/>
          </p:cNvSpPr>
          <p:nvPr/>
        </p:nvSpPr>
        <p:spPr>
          <a:xfrm>
            <a:off x="0" y="153824"/>
            <a:ext cx="12192000" cy="991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2011 – Panda Algorithm</a:t>
            </a:r>
          </a:p>
        </p:txBody>
      </p:sp>
    </p:spTree>
    <p:extLst>
      <p:ext uri="{BB962C8B-B14F-4D97-AF65-F5344CB8AC3E}">
        <p14:creationId xmlns:p14="http://schemas.microsoft.com/office/powerpoint/2010/main" val="35421896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PENGUIN </a:t>
            </a:r>
          </a:p>
        </p:txBody>
      </p:sp>
      <p:pic>
        <p:nvPicPr>
          <p:cNvPr id="8194" name="Picture 2" descr="Image result for penguin">
            <a:extLst>
              <a:ext uri="{FF2B5EF4-FFF2-40B4-BE49-F238E27FC236}">
                <a16:creationId xmlns:a16="http://schemas.microsoft.com/office/drawing/2014/main" id="{2D58BEE4-58CE-4558-A6E5-3915649E69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2094" y="1400531"/>
            <a:ext cx="4639278" cy="509286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F8A868C5-A6B9-4E83-9792-FECD36A73A77}"/>
              </a:ext>
            </a:extLst>
          </p:cNvPr>
          <p:cNvSpPr txBox="1">
            <a:spLocks/>
          </p:cNvSpPr>
          <p:nvPr/>
        </p:nvSpPr>
        <p:spPr>
          <a:xfrm>
            <a:off x="0" y="153824"/>
            <a:ext cx="12192000" cy="991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April 24, 2012 - Penguin</a:t>
            </a:r>
          </a:p>
        </p:txBody>
      </p:sp>
    </p:spTree>
    <p:extLst>
      <p:ext uri="{BB962C8B-B14F-4D97-AF65-F5344CB8AC3E}">
        <p14:creationId xmlns:p14="http://schemas.microsoft.com/office/powerpoint/2010/main" val="12619657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PENGUIN </a:t>
            </a:r>
          </a:p>
        </p:txBody>
      </p:sp>
      <p:sp>
        <p:nvSpPr>
          <p:cNvPr id="5" name="Title 1">
            <a:extLst>
              <a:ext uri="{FF2B5EF4-FFF2-40B4-BE49-F238E27FC236}">
                <a16:creationId xmlns:a16="http://schemas.microsoft.com/office/drawing/2014/main" id="{F8A868C5-A6B9-4E83-9792-FECD36A73A77}"/>
              </a:ext>
            </a:extLst>
          </p:cNvPr>
          <p:cNvSpPr txBox="1">
            <a:spLocks/>
          </p:cNvSpPr>
          <p:nvPr/>
        </p:nvSpPr>
        <p:spPr>
          <a:xfrm>
            <a:off x="0" y="153824"/>
            <a:ext cx="12192000" cy="991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April 24, 2012 - Penguin</a:t>
            </a:r>
          </a:p>
        </p:txBody>
      </p:sp>
      <p:pic>
        <p:nvPicPr>
          <p:cNvPr id="3" name="Picture 2">
            <a:extLst>
              <a:ext uri="{FF2B5EF4-FFF2-40B4-BE49-F238E27FC236}">
                <a16:creationId xmlns:a16="http://schemas.microsoft.com/office/drawing/2014/main" id="{4AE656D8-510A-46A7-9B67-9F58F525C6FC}"/>
              </a:ext>
            </a:extLst>
          </p:cNvPr>
          <p:cNvPicPr>
            <a:picLocks noChangeAspect="1"/>
          </p:cNvPicPr>
          <p:nvPr/>
        </p:nvPicPr>
        <p:blipFill>
          <a:blip r:embed="rId3"/>
          <a:stretch>
            <a:fillRect/>
          </a:stretch>
        </p:blipFill>
        <p:spPr>
          <a:xfrm>
            <a:off x="1041015" y="1885912"/>
            <a:ext cx="10109969" cy="3343633"/>
          </a:xfrm>
          <a:prstGeom prst="rect">
            <a:avLst/>
          </a:prstGeom>
        </p:spPr>
      </p:pic>
    </p:spTree>
    <p:extLst>
      <p:ext uri="{BB962C8B-B14F-4D97-AF65-F5344CB8AC3E}">
        <p14:creationId xmlns:p14="http://schemas.microsoft.com/office/powerpoint/2010/main" val="4584913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Payday Loan</a:t>
            </a:r>
          </a:p>
        </p:txBody>
      </p:sp>
      <p:pic>
        <p:nvPicPr>
          <p:cNvPr id="9218" name="Picture 2" descr="Image result for cash">
            <a:extLst>
              <a:ext uri="{FF2B5EF4-FFF2-40B4-BE49-F238E27FC236}">
                <a16:creationId xmlns:a16="http://schemas.microsoft.com/office/drawing/2014/main" id="{07DA85CF-723B-4277-B52F-4056E6C385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8378" y="1177726"/>
            <a:ext cx="7041266" cy="528095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00472EAF-F4AA-4A21-B1F9-CB26466CCE25}"/>
              </a:ext>
            </a:extLst>
          </p:cNvPr>
          <p:cNvSpPr txBox="1">
            <a:spLocks/>
          </p:cNvSpPr>
          <p:nvPr/>
        </p:nvSpPr>
        <p:spPr>
          <a:xfrm>
            <a:off x="0" y="153824"/>
            <a:ext cx="12192000" cy="991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2013 – Payday Loan Algorithm</a:t>
            </a:r>
          </a:p>
        </p:txBody>
      </p:sp>
    </p:spTree>
    <p:extLst>
      <p:ext uri="{BB962C8B-B14F-4D97-AF65-F5344CB8AC3E}">
        <p14:creationId xmlns:p14="http://schemas.microsoft.com/office/powerpoint/2010/main" val="22735001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HUMMINGBIRD</a:t>
            </a:r>
          </a:p>
        </p:txBody>
      </p:sp>
      <p:pic>
        <p:nvPicPr>
          <p:cNvPr id="3" name="Picture 2">
            <a:extLst>
              <a:ext uri="{FF2B5EF4-FFF2-40B4-BE49-F238E27FC236}">
                <a16:creationId xmlns:a16="http://schemas.microsoft.com/office/drawing/2014/main" id="{0A06F9F2-9508-4C0E-BD53-A0F86B632851}"/>
              </a:ext>
            </a:extLst>
          </p:cNvPr>
          <p:cNvPicPr>
            <a:picLocks noChangeAspect="1"/>
          </p:cNvPicPr>
          <p:nvPr/>
        </p:nvPicPr>
        <p:blipFill>
          <a:blip r:embed="rId3"/>
          <a:stretch>
            <a:fillRect/>
          </a:stretch>
        </p:blipFill>
        <p:spPr>
          <a:xfrm>
            <a:off x="1950036" y="1774249"/>
            <a:ext cx="8050491" cy="3309501"/>
          </a:xfrm>
          <a:prstGeom prst="rect">
            <a:avLst/>
          </a:prstGeom>
        </p:spPr>
      </p:pic>
      <p:sp>
        <p:nvSpPr>
          <p:cNvPr id="4" name="Title 1">
            <a:extLst>
              <a:ext uri="{FF2B5EF4-FFF2-40B4-BE49-F238E27FC236}">
                <a16:creationId xmlns:a16="http://schemas.microsoft.com/office/drawing/2014/main" id="{E6A77689-E398-45CB-9F84-8555BBF4D341}"/>
              </a:ext>
            </a:extLst>
          </p:cNvPr>
          <p:cNvSpPr txBox="1">
            <a:spLocks/>
          </p:cNvSpPr>
          <p:nvPr/>
        </p:nvSpPr>
        <p:spPr>
          <a:xfrm>
            <a:off x="0" y="153824"/>
            <a:ext cx="12192000" cy="991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2013 – Hummingbird – Not an </a:t>
            </a:r>
            <a:r>
              <a:rPr lang="en-US" b="1" dirty="0" err="1"/>
              <a:t>Algo</a:t>
            </a:r>
            <a:endParaRPr lang="en-US" b="1" dirty="0"/>
          </a:p>
        </p:txBody>
      </p:sp>
    </p:spTree>
    <p:extLst>
      <p:ext uri="{BB962C8B-B14F-4D97-AF65-F5344CB8AC3E}">
        <p14:creationId xmlns:p14="http://schemas.microsoft.com/office/powerpoint/2010/main" val="41222343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HUMMINGBIRD</a:t>
            </a:r>
          </a:p>
        </p:txBody>
      </p:sp>
      <p:sp>
        <p:nvSpPr>
          <p:cNvPr id="4" name="Title 1">
            <a:extLst>
              <a:ext uri="{FF2B5EF4-FFF2-40B4-BE49-F238E27FC236}">
                <a16:creationId xmlns:a16="http://schemas.microsoft.com/office/drawing/2014/main" id="{7C3DB0D4-7F9F-49A2-8E7D-0871C17B2E40}"/>
              </a:ext>
            </a:extLst>
          </p:cNvPr>
          <p:cNvSpPr txBox="1">
            <a:spLocks/>
          </p:cNvSpPr>
          <p:nvPr/>
        </p:nvSpPr>
        <p:spPr>
          <a:xfrm>
            <a:off x="0" y="153824"/>
            <a:ext cx="12192000" cy="991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2013 - Hummingbird Algorithm</a:t>
            </a:r>
          </a:p>
        </p:txBody>
      </p:sp>
      <p:pic>
        <p:nvPicPr>
          <p:cNvPr id="5" name="Picture 4">
            <a:extLst>
              <a:ext uri="{FF2B5EF4-FFF2-40B4-BE49-F238E27FC236}">
                <a16:creationId xmlns:a16="http://schemas.microsoft.com/office/drawing/2014/main" id="{A6CD1B7F-5364-4BDB-A413-264539D335F0}"/>
              </a:ext>
            </a:extLst>
          </p:cNvPr>
          <p:cNvPicPr>
            <a:picLocks noChangeAspect="1"/>
          </p:cNvPicPr>
          <p:nvPr/>
        </p:nvPicPr>
        <p:blipFill>
          <a:blip r:embed="rId3"/>
          <a:stretch>
            <a:fillRect/>
          </a:stretch>
        </p:blipFill>
        <p:spPr>
          <a:xfrm>
            <a:off x="867428" y="1399649"/>
            <a:ext cx="10457143" cy="4428571"/>
          </a:xfrm>
          <a:prstGeom prst="rect">
            <a:avLst/>
          </a:prstGeom>
        </p:spPr>
      </p:pic>
    </p:spTree>
    <p:extLst>
      <p:ext uri="{BB962C8B-B14F-4D97-AF65-F5344CB8AC3E}">
        <p14:creationId xmlns:p14="http://schemas.microsoft.com/office/powerpoint/2010/main" val="7310210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Pigeon</a:t>
            </a:r>
          </a:p>
        </p:txBody>
      </p:sp>
      <p:pic>
        <p:nvPicPr>
          <p:cNvPr id="10242" name="Picture 2" descr="Image result for pigeon">
            <a:extLst>
              <a:ext uri="{FF2B5EF4-FFF2-40B4-BE49-F238E27FC236}">
                <a16:creationId xmlns:a16="http://schemas.microsoft.com/office/drawing/2014/main" id="{66496B2C-73B1-4BB5-A105-B567550E64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353" y="1238687"/>
            <a:ext cx="8415518" cy="43929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3EF0AEAC-8B55-467E-B055-20C2BF781224}"/>
              </a:ext>
            </a:extLst>
          </p:cNvPr>
          <p:cNvSpPr txBox="1">
            <a:spLocks/>
          </p:cNvSpPr>
          <p:nvPr/>
        </p:nvSpPr>
        <p:spPr>
          <a:xfrm>
            <a:off x="0" y="153824"/>
            <a:ext cx="12192000" cy="991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2014 – Pigeon Algorithm</a:t>
            </a:r>
          </a:p>
        </p:txBody>
      </p:sp>
    </p:spTree>
    <p:extLst>
      <p:ext uri="{BB962C8B-B14F-4D97-AF65-F5344CB8AC3E}">
        <p14:creationId xmlns:p14="http://schemas.microsoft.com/office/powerpoint/2010/main" val="23586701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EF0AEAC-8B55-467E-B055-20C2BF781224}"/>
              </a:ext>
            </a:extLst>
          </p:cNvPr>
          <p:cNvSpPr txBox="1">
            <a:spLocks/>
          </p:cNvSpPr>
          <p:nvPr/>
        </p:nvSpPr>
        <p:spPr>
          <a:xfrm>
            <a:off x="0" y="153824"/>
            <a:ext cx="12192000" cy="991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2014 – Pigeon Algorithm</a:t>
            </a:r>
          </a:p>
        </p:txBody>
      </p:sp>
      <p:pic>
        <p:nvPicPr>
          <p:cNvPr id="3" name="Picture 2">
            <a:extLst>
              <a:ext uri="{FF2B5EF4-FFF2-40B4-BE49-F238E27FC236}">
                <a16:creationId xmlns:a16="http://schemas.microsoft.com/office/drawing/2014/main" id="{37A7B344-C7D5-4B28-A148-56EB84F36C22}"/>
              </a:ext>
            </a:extLst>
          </p:cNvPr>
          <p:cNvPicPr>
            <a:picLocks noChangeAspect="1"/>
          </p:cNvPicPr>
          <p:nvPr/>
        </p:nvPicPr>
        <p:blipFill>
          <a:blip r:embed="rId3"/>
          <a:stretch>
            <a:fillRect/>
          </a:stretch>
        </p:blipFill>
        <p:spPr>
          <a:xfrm>
            <a:off x="276322" y="1145487"/>
            <a:ext cx="5642774" cy="5481551"/>
          </a:xfrm>
          <a:prstGeom prst="rect">
            <a:avLst/>
          </a:prstGeom>
        </p:spPr>
      </p:pic>
      <p:pic>
        <p:nvPicPr>
          <p:cNvPr id="7" name="Picture 6">
            <a:extLst>
              <a:ext uri="{FF2B5EF4-FFF2-40B4-BE49-F238E27FC236}">
                <a16:creationId xmlns:a16="http://schemas.microsoft.com/office/drawing/2014/main" id="{13327F72-CDD7-4136-80DD-FEC755703703}"/>
              </a:ext>
            </a:extLst>
          </p:cNvPr>
          <p:cNvPicPr>
            <a:picLocks noChangeAspect="1"/>
          </p:cNvPicPr>
          <p:nvPr/>
        </p:nvPicPr>
        <p:blipFill>
          <a:blip r:embed="rId4"/>
          <a:stretch>
            <a:fillRect/>
          </a:stretch>
        </p:blipFill>
        <p:spPr>
          <a:xfrm>
            <a:off x="6154840" y="1424411"/>
            <a:ext cx="5760838" cy="4832552"/>
          </a:xfrm>
          <a:prstGeom prst="rect">
            <a:avLst/>
          </a:prstGeom>
        </p:spPr>
      </p:pic>
    </p:spTree>
    <p:extLst>
      <p:ext uri="{BB962C8B-B14F-4D97-AF65-F5344CB8AC3E}">
        <p14:creationId xmlns:p14="http://schemas.microsoft.com/office/powerpoint/2010/main" val="5377170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 Mobilegeddon </a:t>
            </a:r>
          </a:p>
        </p:txBody>
      </p:sp>
      <p:pic>
        <p:nvPicPr>
          <p:cNvPr id="3" name="Picture 2">
            <a:extLst>
              <a:ext uri="{FF2B5EF4-FFF2-40B4-BE49-F238E27FC236}">
                <a16:creationId xmlns:a16="http://schemas.microsoft.com/office/drawing/2014/main" id="{06361E63-76B1-4F0A-8847-A49A174BA77E}"/>
              </a:ext>
            </a:extLst>
          </p:cNvPr>
          <p:cNvPicPr>
            <a:picLocks noChangeAspect="1"/>
          </p:cNvPicPr>
          <p:nvPr/>
        </p:nvPicPr>
        <p:blipFill>
          <a:blip r:embed="rId3"/>
          <a:stretch>
            <a:fillRect/>
          </a:stretch>
        </p:blipFill>
        <p:spPr>
          <a:xfrm>
            <a:off x="1575305" y="1566716"/>
            <a:ext cx="9524979" cy="3086306"/>
          </a:xfrm>
          <a:prstGeom prst="rect">
            <a:avLst/>
          </a:prstGeom>
        </p:spPr>
      </p:pic>
      <p:sp>
        <p:nvSpPr>
          <p:cNvPr id="4" name="Title 1">
            <a:extLst>
              <a:ext uri="{FF2B5EF4-FFF2-40B4-BE49-F238E27FC236}">
                <a16:creationId xmlns:a16="http://schemas.microsoft.com/office/drawing/2014/main" id="{2464912E-C2A1-465A-B817-00E4B0F053DD}"/>
              </a:ext>
            </a:extLst>
          </p:cNvPr>
          <p:cNvSpPr txBox="1">
            <a:spLocks/>
          </p:cNvSpPr>
          <p:nvPr/>
        </p:nvSpPr>
        <p:spPr>
          <a:xfrm>
            <a:off x="0" y="153824"/>
            <a:ext cx="12192000" cy="991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April 2015 – Mobile Friendly </a:t>
            </a:r>
            <a:r>
              <a:rPr lang="en-US" b="1" dirty="0" err="1"/>
              <a:t>Algo</a:t>
            </a:r>
            <a:endParaRPr lang="en-US" b="1" dirty="0"/>
          </a:p>
        </p:txBody>
      </p:sp>
    </p:spTree>
    <p:extLst>
      <p:ext uri="{BB962C8B-B14F-4D97-AF65-F5344CB8AC3E}">
        <p14:creationId xmlns:p14="http://schemas.microsoft.com/office/powerpoint/2010/main" val="11833764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 Mobilegeddon </a:t>
            </a:r>
          </a:p>
        </p:txBody>
      </p:sp>
      <p:sp>
        <p:nvSpPr>
          <p:cNvPr id="4" name="Title 1">
            <a:extLst>
              <a:ext uri="{FF2B5EF4-FFF2-40B4-BE49-F238E27FC236}">
                <a16:creationId xmlns:a16="http://schemas.microsoft.com/office/drawing/2014/main" id="{5CB36FD1-40C9-41AD-B29E-17996ADA085F}"/>
              </a:ext>
            </a:extLst>
          </p:cNvPr>
          <p:cNvSpPr txBox="1">
            <a:spLocks/>
          </p:cNvSpPr>
          <p:nvPr/>
        </p:nvSpPr>
        <p:spPr>
          <a:xfrm>
            <a:off x="0" y="153824"/>
            <a:ext cx="12192000" cy="991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Nothing happened</a:t>
            </a:r>
          </a:p>
        </p:txBody>
      </p:sp>
      <p:pic>
        <p:nvPicPr>
          <p:cNvPr id="5" name="Picture 4">
            <a:extLst>
              <a:ext uri="{FF2B5EF4-FFF2-40B4-BE49-F238E27FC236}">
                <a16:creationId xmlns:a16="http://schemas.microsoft.com/office/drawing/2014/main" id="{F2F6D6A5-5206-400E-9066-61BE49188D15}"/>
              </a:ext>
            </a:extLst>
          </p:cNvPr>
          <p:cNvPicPr>
            <a:picLocks noChangeAspect="1"/>
          </p:cNvPicPr>
          <p:nvPr/>
        </p:nvPicPr>
        <p:blipFill>
          <a:blip r:embed="rId3"/>
          <a:stretch>
            <a:fillRect/>
          </a:stretch>
        </p:blipFill>
        <p:spPr>
          <a:xfrm>
            <a:off x="2013171" y="1498437"/>
            <a:ext cx="7613713" cy="4360375"/>
          </a:xfrm>
          <a:prstGeom prst="rect">
            <a:avLst/>
          </a:prstGeom>
        </p:spPr>
      </p:pic>
    </p:spTree>
    <p:extLst>
      <p:ext uri="{BB962C8B-B14F-4D97-AF65-F5344CB8AC3E}">
        <p14:creationId xmlns:p14="http://schemas.microsoft.com/office/powerpoint/2010/main" val="57694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generated with high confidence">
            <a:extLst>
              <a:ext uri="{FF2B5EF4-FFF2-40B4-BE49-F238E27FC236}">
                <a16:creationId xmlns:a16="http://schemas.microsoft.com/office/drawing/2014/main" id="{7075C4A8-E620-49DF-A574-C87F6E23E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0739" cy="6858000"/>
          </a:xfrm>
          <a:prstGeom prst="rect">
            <a:avLst/>
          </a:prstGeom>
        </p:spPr>
      </p:pic>
    </p:spTree>
    <p:extLst>
      <p:ext uri="{BB962C8B-B14F-4D97-AF65-F5344CB8AC3E}">
        <p14:creationId xmlns:p14="http://schemas.microsoft.com/office/powerpoint/2010/main" val="26509300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err="1"/>
              <a:t>Rankbrain</a:t>
            </a:r>
            <a:endParaRPr lang="en-US" dirty="0"/>
          </a:p>
        </p:txBody>
      </p:sp>
      <p:pic>
        <p:nvPicPr>
          <p:cNvPr id="11266" name="Picture 2" descr="Girl, Woman, Face, Eyes, Close-up, Robot, Cyborg">
            <a:extLst>
              <a:ext uri="{FF2B5EF4-FFF2-40B4-BE49-F238E27FC236}">
                <a16:creationId xmlns:a16="http://schemas.microsoft.com/office/drawing/2014/main" id="{4D294F19-3375-465D-A0AD-DEC538DE9C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3883" y="-25585"/>
            <a:ext cx="6405864" cy="661250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D66C24FC-1FAB-4019-B4AA-763CD5A44E50}"/>
              </a:ext>
            </a:extLst>
          </p:cNvPr>
          <p:cNvSpPr txBox="1">
            <a:spLocks/>
          </p:cNvSpPr>
          <p:nvPr/>
        </p:nvSpPr>
        <p:spPr>
          <a:xfrm>
            <a:off x="0" y="153824"/>
            <a:ext cx="12192000" cy="991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2015 – </a:t>
            </a:r>
            <a:r>
              <a:rPr lang="en-US" b="1" dirty="0" err="1"/>
              <a:t>Rankbrain</a:t>
            </a:r>
            <a:r>
              <a:rPr lang="en-US" b="1" dirty="0"/>
              <a:t> Algorithm</a:t>
            </a:r>
          </a:p>
        </p:txBody>
      </p:sp>
    </p:spTree>
    <p:extLst>
      <p:ext uri="{BB962C8B-B14F-4D97-AF65-F5344CB8AC3E}">
        <p14:creationId xmlns:p14="http://schemas.microsoft.com/office/powerpoint/2010/main" val="10805605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generated with high confidence">
            <a:extLst>
              <a:ext uri="{FF2B5EF4-FFF2-40B4-BE49-F238E27FC236}">
                <a16:creationId xmlns:a16="http://schemas.microsoft.com/office/drawing/2014/main" id="{7075C4A8-E620-49DF-A574-C87F6E23E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0739" cy="6858000"/>
          </a:xfrm>
          <a:prstGeom prst="rect">
            <a:avLst/>
          </a:prstGeom>
        </p:spPr>
      </p:pic>
      <p:sp>
        <p:nvSpPr>
          <p:cNvPr id="3" name="Title 1">
            <a:extLst>
              <a:ext uri="{FF2B5EF4-FFF2-40B4-BE49-F238E27FC236}">
                <a16:creationId xmlns:a16="http://schemas.microsoft.com/office/drawing/2014/main" id="{F8C9E873-E8D0-4C2B-B65B-745D1ADF254A}"/>
              </a:ext>
            </a:extLst>
          </p:cNvPr>
          <p:cNvSpPr txBox="1">
            <a:spLocks/>
          </p:cNvSpPr>
          <p:nvPr/>
        </p:nvSpPr>
        <p:spPr>
          <a:xfrm>
            <a:off x="0" y="153824"/>
            <a:ext cx="12192000" cy="991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2015 – </a:t>
            </a:r>
            <a:r>
              <a:rPr lang="en-US" b="1" dirty="0" err="1"/>
              <a:t>Rankbrain</a:t>
            </a:r>
            <a:r>
              <a:rPr lang="en-US" b="1" dirty="0"/>
              <a:t> Algorithm</a:t>
            </a:r>
          </a:p>
        </p:txBody>
      </p:sp>
      <p:pic>
        <p:nvPicPr>
          <p:cNvPr id="28680" name="Picture 8" descr="Image result for robot .png">
            <a:extLst>
              <a:ext uri="{FF2B5EF4-FFF2-40B4-BE49-F238E27FC236}">
                <a16:creationId xmlns:a16="http://schemas.microsoft.com/office/drawing/2014/main" id="{39003960-397D-4ABC-A0F1-9C787AEEA4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7414" y="2745612"/>
            <a:ext cx="3934586" cy="4112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9190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POSSUM</a:t>
            </a:r>
          </a:p>
        </p:txBody>
      </p:sp>
      <p:pic>
        <p:nvPicPr>
          <p:cNvPr id="12290" name="Picture 2" descr="Image result for possum'">
            <a:extLst>
              <a:ext uri="{FF2B5EF4-FFF2-40B4-BE49-F238E27FC236}">
                <a16:creationId xmlns:a16="http://schemas.microsoft.com/office/drawing/2014/main" id="{418847DD-B262-4078-A768-625DA3E413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807" y="1576869"/>
            <a:ext cx="9199282" cy="459274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F54E90D8-34BD-4DB2-9A1C-64B975D514DD}"/>
              </a:ext>
            </a:extLst>
          </p:cNvPr>
          <p:cNvSpPr txBox="1">
            <a:spLocks/>
          </p:cNvSpPr>
          <p:nvPr/>
        </p:nvSpPr>
        <p:spPr>
          <a:xfrm>
            <a:off x="0" y="153824"/>
            <a:ext cx="12192000" cy="991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2016 – Possum Algorithm</a:t>
            </a:r>
          </a:p>
        </p:txBody>
      </p:sp>
    </p:spTree>
    <p:extLst>
      <p:ext uri="{BB962C8B-B14F-4D97-AF65-F5344CB8AC3E}">
        <p14:creationId xmlns:p14="http://schemas.microsoft.com/office/powerpoint/2010/main" val="13100646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Fred</a:t>
            </a:r>
          </a:p>
        </p:txBody>
      </p:sp>
      <p:pic>
        <p:nvPicPr>
          <p:cNvPr id="13314" name="Picture 2" descr="Image result for fred flintstone">
            <a:extLst>
              <a:ext uri="{FF2B5EF4-FFF2-40B4-BE49-F238E27FC236}">
                <a16:creationId xmlns:a16="http://schemas.microsoft.com/office/drawing/2014/main" id="{13693A31-E58D-461A-8AE2-460256730A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6122" y="1084423"/>
            <a:ext cx="8144209" cy="543212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2142922D-CE8B-472B-A501-6B6FC9A2FECD}"/>
              </a:ext>
            </a:extLst>
          </p:cNvPr>
          <p:cNvSpPr txBox="1">
            <a:spLocks/>
          </p:cNvSpPr>
          <p:nvPr/>
        </p:nvSpPr>
        <p:spPr>
          <a:xfrm>
            <a:off x="0" y="153824"/>
            <a:ext cx="12192000" cy="991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2017 – Fred Algorithm</a:t>
            </a:r>
          </a:p>
        </p:txBody>
      </p:sp>
    </p:spTree>
    <p:extLst>
      <p:ext uri="{BB962C8B-B14F-4D97-AF65-F5344CB8AC3E}">
        <p14:creationId xmlns:p14="http://schemas.microsoft.com/office/powerpoint/2010/main" val="39094723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SSL</a:t>
            </a:r>
          </a:p>
        </p:txBody>
      </p:sp>
      <p:pic>
        <p:nvPicPr>
          <p:cNvPr id="14338" name="Picture 2" descr="Image result for security">
            <a:extLst>
              <a:ext uri="{FF2B5EF4-FFF2-40B4-BE49-F238E27FC236}">
                <a16:creationId xmlns:a16="http://schemas.microsoft.com/office/drawing/2014/main" id="{421DBDE1-3EE2-4E37-A0AE-D496BA871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8291" y="1145486"/>
            <a:ext cx="7966409" cy="531093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CCE6B0B1-3E93-44A0-813B-A0D7F0BAAC2F}"/>
              </a:ext>
            </a:extLst>
          </p:cNvPr>
          <p:cNvSpPr txBox="1">
            <a:spLocks/>
          </p:cNvSpPr>
          <p:nvPr/>
        </p:nvSpPr>
        <p:spPr>
          <a:xfrm>
            <a:off x="0" y="153824"/>
            <a:ext cx="12192000" cy="991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2017 – Security Warnings</a:t>
            </a:r>
          </a:p>
        </p:txBody>
      </p:sp>
    </p:spTree>
    <p:extLst>
      <p:ext uri="{BB962C8B-B14F-4D97-AF65-F5344CB8AC3E}">
        <p14:creationId xmlns:p14="http://schemas.microsoft.com/office/powerpoint/2010/main" val="24836901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SSL</a:t>
            </a:r>
          </a:p>
        </p:txBody>
      </p:sp>
      <p:pic>
        <p:nvPicPr>
          <p:cNvPr id="15362" name="Picture 2" descr="https://www.searchcommander.com/wp-content/uploads/Capture.png">
            <a:extLst>
              <a:ext uri="{FF2B5EF4-FFF2-40B4-BE49-F238E27FC236}">
                <a16:creationId xmlns:a16="http://schemas.microsoft.com/office/drawing/2014/main" id="{534D572E-41D1-4D0C-9CEE-C692C7183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6887" y="2619280"/>
            <a:ext cx="4863167" cy="123509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741CCC59-D5A1-406A-BAEF-EED94A8ACEBD}"/>
              </a:ext>
            </a:extLst>
          </p:cNvPr>
          <p:cNvSpPr txBox="1">
            <a:spLocks/>
          </p:cNvSpPr>
          <p:nvPr/>
        </p:nvSpPr>
        <p:spPr>
          <a:xfrm>
            <a:off x="0" y="153824"/>
            <a:ext cx="12192000" cy="991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2017 - Security Warnings</a:t>
            </a:r>
          </a:p>
        </p:txBody>
      </p:sp>
    </p:spTree>
    <p:extLst>
      <p:ext uri="{BB962C8B-B14F-4D97-AF65-F5344CB8AC3E}">
        <p14:creationId xmlns:p14="http://schemas.microsoft.com/office/powerpoint/2010/main" val="22484463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SSL</a:t>
            </a:r>
          </a:p>
        </p:txBody>
      </p:sp>
      <p:sp>
        <p:nvSpPr>
          <p:cNvPr id="4" name="Title 1">
            <a:extLst>
              <a:ext uri="{FF2B5EF4-FFF2-40B4-BE49-F238E27FC236}">
                <a16:creationId xmlns:a16="http://schemas.microsoft.com/office/drawing/2014/main" id="{741CCC59-D5A1-406A-BAEF-EED94A8ACEBD}"/>
              </a:ext>
            </a:extLst>
          </p:cNvPr>
          <p:cNvSpPr txBox="1">
            <a:spLocks/>
          </p:cNvSpPr>
          <p:nvPr/>
        </p:nvSpPr>
        <p:spPr>
          <a:xfrm>
            <a:off x="0" y="153824"/>
            <a:ext cx="12192000" cy="991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2017 - Security Warnings</a:t>
            </a:r>
          </a:p>
        </p:txBody>
      </p:sp>
      <p:pic>
        <p:nvPicPr>
          <p:cNvPr id="3" name="Picture 2">
            <a:extLst>
              <a:ext uri="{FF2B5EF4-FFF2-40B4-BE49-F238E27FC236}">
                <a16:creationId xmlns:a16="http://schemas.microsoft.com/office/drawing/2014/main" id="{E003B15D-0008-4B39-994D-AA8BD24722F1}"/>
              </a:ext>
            </a:extLst>
          </p:cNvPr>
          <p:cNvPicPr>
            <a:picLocks noChangeAspect="1"/>
          </p:cNvPicPr>
          <p:nvPr/>
        </p:nvPicPr>
        <p:blipFill>
          <a:blip r:embed="rId3"/>
          <a:stretch>
            <a:fillRect/>
          </a:stretch>
        </p:blipFill>
        <p:spPr>
          <a:xfrm>
            <a:off x="2115046" y="2400428"/>
            <a:ext cx="7935658" cy="2387329"/>
          </a:xfrm>
          <a:prstGeom prst="rect">
            <a:avLst/>
          </a:prstGeom>
        </p:spPr>
      </p:pic>
      <p:pic>
        <p:nvPicPr>
          <p:cNvPr id="5" name="Picture 4">
            <a:extLst>
              <a:ext uri="{FF2B5EF4-FFF2-40B4-BE49-F238E27FC236}">
                <a16:creationId xmlns:a16="http://schemas.microsoft.com/office/drawing/2014/main" id="{01463DF5-D770-4C47-A5CF-467A8B77235B}"/>
              </a:ext>
            </a:extLst>
          </p:cNvPr>
          <p:cNvPicPr>
            <a:picLocks noChangeAspect="1"/>
          </p:cNvPicPr>
          <p:nvPr/>
        </p:nvPicPr>
        <p:blipFill>
          <a:blip r:embed="rId4"/>
          <a:stretch>
            <a:fillRect/>
          </a:stretch>
        </p:blipFill>
        <p:spPr>
          <a:xfrm>
            <a:off x="2115046" y="2028999"/>
            <a:ext cx="7961905" cy="371429"/>
          </a:xfrm>
          <a:prstGeom prst="rect">
            <a:avLst/>
          </a:prstGeom>
        </p:spPr>
      </p:pic>
    </p:spTree>
    <p:extLst>
      <p:ext uri="{BB962C8B-B14F-4D97-AF65-F5344CB8AC3E}">
        <p14:creationId xmlns:p14="http://schemas.microsoft.com/office/powerpoint/2010/main" val="36623459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SSL</a:t>
            </a:r>
          </a:p>
        </p:txBody>
      </p:sp>
      <p:sp>
        <p:nvSpPr>
          <p:cNvPr id="4" name="Title 1">
            <a:extLst>
              <a:ext uri="{FF2B5EF4-FFF2-40B4-BE49-F238E27FC236}">
                <a16:creationId xmlns:a16="http://schemas.microsoft.com/office/drawing/2014/main" id="{741CCC59-D5A1-406A-BAEF-EED94A8ACEBD}"/>
              </a:ext>
            </a:extLst>
          </p:cNvPr>
          <p:cNvSpPr txBox="1">
            <a:spLocks/>
          </p:cNvSpPr>
          <p:nvPr/>
        </p:nvSpPr>
        <p:spPr>
          <a:xfrm>
            <a:off x="0" y="153824"/>
            <a:ext cx="12192000" cy="991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2017 - Security Warnings</a:t>
            </a:r>
          </a:p>
        </p:txBody>
      </p:sp>
      <p:pic>
        <p:nvPicPr>
          <p:cNvPr id="6" name="Picture 5">
            <a:extLst>
              <a:ext uri="{FF2B5EF4-FFF2-40B4-BE49-F238E27FC236}">
                <a16:creationId xmlns:a16="http://schemas.microsoft.com/office/drawing/2014/main" id="{91930B41-7D85-4AF5-B809-96B8B34E4B88}"/>
              </a:ext>
            </a:extLst>
          </p:cNvPr>
          <p:cNvPicPr>
            <a:picLocks noChangeAspect="1"/>
          </p:cNvPicPr>
          <p:nvPr/>
        </p:nvPicPr>
        <p:blipFill>
          <a:blip r:embed="rId3"/>
          <a:stretch>
            <a:fillRect/>
          </a:stretch>
        </p:blipFill>
        <p:spPr>
          <a:xfrm>
            <a:off x="1505524" y="1533349"/>
            <a:ext cx="9180952" cy="4123809"/>
          </a:xfrm>
          <a:prstGeom prst="rect">
            <a:avLst/>
          </a:prstGeom>
        </p:spPr>
      </p:pic>
    </p:spTree>
    <p:extLst>
      <p:ext uri="{BB962C8B-B14F-4D97-AF65-F5344CB8AC3E}">
        <p14:creationId xmlns:p14="http://schemas.microsoft.com/office/powerpoint/2010/main" val="18029331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SSL</a:t>
            </a:r>
          </a:p>
        </p:txBody>
      </p:sp>
      <p:sp>
        <p:nvSpPr>
          <p:cNvPr id="5" name="Title 1">
            <a:extLst>
              <a:ext uri="{FF2B5EF4-FFF2-40B4-BE49-F238E27FC236}">
                <a16:creationId xmlns:a16="http://schemas.microsoft.com/office/drawing/2014/main" id="{A05A8314-DAD8-4297-89E1-D3B07CB452F9}"/>
              </a:ext>
            </a:extLst>
          </p:cNvPr>
          <p:cNvSpPr txBox="1">
            <a:spLocks/>
          </p:cNvSpPr>
          <p:nvPr/>
        </p:nvSpPr>
        <p:spPr>
          <a:xfrm>
            <a:off x="0" y="153824"/>
            <a:ext cx="12192000" cy="991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2018 – Nothing… yet</a:t>
            </a:r>
          </a:p>
        </p:txBody>
      </p:sp>
      <p:pic>
        <p:nvPicPr>
          <p:cNvPr id="16386" name="Picture 2" descr="Image result for seinfeld + nothing">
            <a:extLst>
              <a:ext uri="{FF2B5EF4-FFF2-40B4-BE49-F238E27FC236}">
                <a16:creationId xmlns:a16="http://schemas.microsoft.com/office/drawing/2014/main" id="{ECEA8274-1690-45A3-B1D8-98679043000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72159" y="1144642"/>
            <a:ext cx="6880185" cy="5160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3092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fontScale="90000"/>
          </a:bodyPr>
          <a:lstStyle/>
          <a:p>
            <a:r>
              <a:rPr lang="en-US" dirty="0"/>
              <a:t>All Algorithm Updates have </a:t>
            </a:r>
            <a:br>
              <a:rPr lang="en-US" dirty="0"/>
            </a:br>
            <a:r>
              <a:rPr lang="en-US" dirty="0"/>
              <a:t>one thing in common…</a:t>
            </a:r>
          </a:p>
        </p:txBody>
      </p:sp>
    </p:spTree>
    <p:extLst>
      <p:ext uri="{BB962C8B-B14F-4D97-AF65-F5344CB8AC3E}">
        <p14:creationId xmlns:p14="http://schemas.microsoft.com/office/powerpoint/2010/main" val="2414273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E86566-3AA0-480C-99A5-D0E4AFFCA23B}"/>
              </a:ext>
            </a:extLst>
          </p:cNvPr>
          <p:cNvSpPr>
            <a:spLocks noGrp="1"/>
          </p:cNvSpPr>
          <p:nvPr>
            <p:ph type="ctrTitle"/>
          </p:nvPr>
        </p:nvSpPr>
        <p:spPr>
          <a:xfrm>
            <a:off x="0" y="2733049"/>
            <a:ext cx="12192000" cy="991663"/>
          </a:xfrm>
        </p:spPr>
        <p:txBody>
          <a:bodyPr>
            <a:normAutofit/>
          </a:bodyPr>
          <a:lstStyle/>
          <a:p>
            <a:r>
              <a:rPr lang="en-US" dirty="0"/>
              <a:t>Explaining Google’s Algorithm</a:t>
            </a:r>
          </a:p>
        </p:txBody>
      </p:sp>
      <p:pic>
        <p:nvPicPr>
          <p:cNvPr id="2" name="Picture 1">
            <a:extLst>
              <a:ext uri="{FF2B5EF4-FFF2-40B4-BE49-F238E27FC236}">
                <a16:creationId xmlns:a16="http://schemas.microsoft.com/office/drawing/2014/main" id="{86DF7D8F-28C1-40EE-A10F-2446715E640B}"/>
              </a:ext>
            </a:extLst>
          </p:cNvPr>
          <p:cNvPicPr>
            <a:picLocks noChangeAspect="1"/>
          </p:cNvPicPr>
          <p:nvPr/>
        </p:nvPicPr>
        <p:blipFill>
          <a:blip r:embed="rId3"/>
          <a:stretch>
            <a:fillRect/>
          </a:stretch>
        </p:blipFill>
        <p:spPr>
          <a:xfrm>
            <a:off x="581313" y="1277972"/>
            <a:ext cx="10910396" cy="4280347"/>
          </a:xfrm>
          <a:prstGeom prst="rect">
            <a:avLst/>
          </a:prstGeom>
        </p:spPr>
      </p:pic>
    </p:spTree>
    <p:extLst>
      <p:ext uri="{BB962C8B-B14F-4D97-AF65-F5344CB8AC3E}">
        <p14:creationId xmlns:p14="http://schemas.microsoft.com/office/powerpoint/2010/main" val="19841993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What is Google’s Goal?</a:t>
            </a:r>
          </a:p>
        </p:txBody>
      </p:sp>
    </p:spTree>
    <p:extLst>
      <p:ext uri="{BB962C8B-B14F-4D97-AF65-F5344CB8AC3E}">
        <p14:creationId xmlns:p14="http://schemas.microsoft.com/office/powerpoint/2010/main" val="40894740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fontScale="90000"/>
          </a:bodyPr>
          <a:lstStyle/>
          <a:p>
            <a:r>
              <a:rPr lang="en-US" dirty="0"/>
              <a:t>Google’s Goal is to give you </a:t>
            </a:r>
            <a:br>
              <a:rPr lang="en-US" dirty="0"/>
            </a:br>
            <a:r>
              <a:rPr lang="en-US" dirty="0"/>
              <a:t>exactly what you are looking for</a:t>
            </a:r>
          </a:p>
        </p:txBody>
      </p:sp>
    </p:spTree>
    <p:extLst>
      <p:ext uri="{BB962C8B-B14F-4D97-AF65-F5344CB8AC3E}">
        <p14:creationId xmlns:p14="http://schemas.microsoft.com/office/powerpoint/2010/main" val="12162994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fontScale="90000"/>
          </a:bodyPr>
          <a:lstStyle/>
          <a:p>
            <a:r>
              <a:rPr lang="en-US" dirty="0"/>
              <a:t>Your goal should be the </a:t>
            </a:r>
            <a:br>
              <a:rPr lang="en-US" dirty="0"/>
            </a:br>
            <a:r>
              <a:rPr lang="en-US" dirty="0"/>
              <a:t>same for your visitors.</a:t>
            </a:r>
          </a:p>
        </p:txBody>
      </p:sp>
    </p:spTree>
    <p:extLst>
      <p:ext uri="{BB962C8B-B14F-4D97-AF65-F5344CB8AC3E}">
        <p14:creationId xmlns:p14="http://schemas.microsoft.com/office/powerpoint/2010/main" val="4193486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What Should You Focus On?</a:t>
            </a:r>
          </a:p>
        </p:txBody>
      </p:sp>
    </p:spTree>
    <p:extLst>
      <p:ext uri="{BB962C8B-B14F-4D97-AF65-F5344CB8AC3E}">
        <p14:creationId xmlns:p14="http://schemas.microsoft.com/office/powerpoint/2010/main" val="6315257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What Should You Focus On?</a:t>
            </a:r>
          </a:p>
        </p:txBody>
      </p:sp>
      <p:pic>
        <p:nvPicPr>
          <p:cNvPr id="3" name="Picture 2">
            <a:extLst>
              <a:ext uri="{FF2B5EF4-FFF2-40B4-BE49-F238E27FC236}">
                <a16:creationId xmlns:a16="http://schemas.microsoft.com/office/drawing/2014/main" id="{EE8ED76F-D9C1-41AF-94AF-45DBD78ECB11}"/>
              </a:ext>
            </a:extLst>
          </p:cNvPr>
          <p:cNvPicPr>
            <a:picLocks noChangeAspect="1"/>
          </p:cNvPicPr>
          <p:nvPr/>
        </p:nvPicPr>
        <p:blipFill>
          <a:blip r:embed="rId3"/>
          <a:stretch>
            <a:fillRect/>
          </a:stretch>
        </p:blipFill>
        <p:spPr>
          <a:xfrm>
            <a:off x="1473134" y="394688"/>
            <a:ext cx="8914201" cy="879351"/>
          </a:xfrm>
          <a:prstGeom prst="rect">
            <a:avLst/>
          </a:prstGeom>
        </p:spPr>
      </p:pic>
      <p:pic>
        <p:nvPicPr>
          <p:cNvPr id="4" name="Picture 3">
            <a:extLst>
              <a:ext uri="{FF2B5EF4-FFF2-40B4-BE49-F238E27FC236}">
                <a16:creationId xmlns:a16="http://schemas.microsoft.com/office/drawing/2014/main" id="{0E2D000C-AAA5-4C54-869A-9F491400707F}"/>
              </a:ext>
            </a:extLst>
          </p:cNvPr>
          <p:cNvPicPr>
            <a:picLocks noChangeAspect="1"/>
          </p:cNvPicPr>
          <p:nvPr/>
        </p:nvPicPr>
        <p:blipFill>
          <a:blip r:embed="rId4"/>
          <a:stretch>
            <a:fillRect/>
          </a:stretch>
        </p:blipFill>
        <p:spPr>
          <a:xfrm>
            <a:off x="1473133" y="1287263"/>
            <a:ext cx="8914198" cy="2596368"/>
          </a:xfrm>
          <a:prstGeom prst="rect">
            <a:avLst/>
          </a:prstGeom>
        </p:spPr>
      </p:pic>
      <p:pic>
        <p:nvPicPr>
          <p:cNvPr id="5" name="Picture 4">
            <a:extLst>
              <a:ext uri="{FF2B5EF4-FFF2-40B4-BE49-F238E27FC236}">
                <a16:creationId xmlns:a16="http://schemas.microsoft.com/office/drawing/2014/main" id="{2BF0C4A3-36EA-49A5-B119-6D72A7BB64BA}"/>
              </a:ext>
            </a:extLst>
          </p:cNvPr>
          <p:cNvPicPr>
            <a:picLocks noChangeAspect="1"/>
          </p:cNvPicPr>
          <p:nvPr/>
        </p:nvPicPr>
        <p:blipFill>
          <a:blip r:embed="rId5"/>
          <a:stretch>
            <a:fillRect/>
          </a:stretch>
        </p:blipFill>
        <p:spPr>
          <a:xfrm>
            <a:off x="2465796" y="3819967"/>
            <a:ext cx="6730661" cy="3018899"/>
          </a:xfrm>
          <a:prstGeom prst="rect">
            <a:avLst/>
          </a:prstGeom>
        </p:spPr>
      </p:pic>
    </p:spTree>
    <p:extLst>
      <p:ext uri="{BB962C8B-B14F-4D97-AF65-F5344CB8AC3E}">
        <p14:creationId xmlns:p14="http://schemas.microsoft.com/office/powerpoint/2010/main" val="18055643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1413012" y="1448791"/>
            <a:ext cx="12192000" cy="1721921"/>
          </a:xfrm>
        </p:spPr>
        <p:txBody>
          <a:bodyPr>
            <a:normAutofit fontScale="90000"/>
          </a:bodyPr>
          <a:lstStyle/>
          <a:p>
            <a:pPr algn="l"/>
            <a:r>
              <a:rPr lang="en-US" dirty="0"/>
              <a:t>1. User Experience</a:t>
            </a:r>
            <a:br>
              <a:rPr lang="en-US" dirty="0"/>
            </a:br>
            <a:endParaRPr lang="en-US" dirty="0"/>
          </a:p>
        </p:txBody>
      </p:sp>
    </p:spTree>
    <p:extLst>
      <p:ext uri="{BB962C8B-B14F-4D97-AF65-F5344CB8AC3E}">
        <p14:creationId xmlns:p14="http://schemas.microsoft.com/office/powerpoint/2010/main" val="39971786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1413012" y="1448791"/>
            <a:ext cx="12192000" cy="2636321"/>
          </a:xfrm>
        </p:spPr>
        <p:txBody>
          <a:bodyPr>
            <a:normAutofit/>
          </a:bodyPr>
          <a:lstStyle/>
          <a:p>
            <a:pPr algn="l"/>
            <a:r>
              <a:rPr lang="en-US" dirty="0"/>
              <a:t>1. User Experience</a:t>
            </a:r>
            <a:br>
              <a:rPr lang="en-US" dirty="0"/>
            </a:br>
            <a:r>
              <a:rPr lang="en-US" dirty="0"/>
              <a:t>2. Speed &amp; Performance</a:t>
            </a:r>
            <a:br>
              <a:rPr lang="en-US" dirty="0"/>
            </a:br>
            <a:endParaRPr lang="en-US" dirty="0"/>
          </a:p>
        </p:txBody>
      </p:sp>
    </p:spTree>
    <p:extLst>
      <p:ext uri="{BB962C8B-B14F-4D97-AF65-F5344CB8AC3E}">
        <p14:creationId xmlns:p14="http://schemas.microsoft.com/office/powerpoint/2010/main" val="25590715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1413012" y="1448791"/>
            <a:ext cx="12192000" cy="3075707"/>
          </a:xfrm>
        </p:spPr>
        <p:txBody>
          <a:bodyPr>
            <a:normAutofit fontScale="90000"/>
          </a:bodyPr>
          <a:lstStyle/>
          <a:p>
            <a:pPr algn="l"/>
            <a:r>
              <a:rPr lang="en-US" dirty="0"/>
              <a:t>1. User Experience</a:t>
            </a:r>
            <a:br>
              <a:rPr lang="en-US" dirty="0"/>
            </a:br>
            <a:r>
              <a:rPr lang="en-US" dirty="0"/>
              <a:t>2. Speed &amp; Performance</a:t>
            </a:r>
            <a:br>
              <a:rPr lang="en-US" dirty="0"/>
            </a:br>
            <a:r>
              <a:rPr lang="en-US" dirty="0"/>
              <a:t>3. Give users what they want</a:t>
            </a:r>
            <a:br>
              <a:rPr lang="en-US" dirty="0"/>
            </a:br>
            <a:endParaRPr lang="en-US" dirty="0"/>
          </a:p>
        </p:txBody>
      </p:sp>
    </p:spTree>
    <p:extLst>
      <p:ext uri="{BB962C8B-B14F-4D97-AF65-F5344CB8AC3E}">
        <p14:creationId xmlns:p14="http://schemas.microsoft.com/office/powerpoint/2010/main" val="20461257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1413012" y="1448791"/>
            <a:ext cx="12192000" cy="3918856"/>
          </a:xfrm>
        </p:spPr>
        <p:txBody>
          <a:bodyPr>
            <a:normAutofit fontScale="90000"/>
          </a:bodyPr>
          <a:lstStyle/>
          <a:p>
            <a:pPr algn="l"/>
            <a:r>
              <a:rPr lang="en-US" dirty="0"/>
              <a:t>1. User Experience</a:t>
            </a:r>
            <a:br>
              <a:rPr lang="en-US" dirty="0"/>
            </a:br>
            <a:r>
              <a:rPr lang="en-US" dirty="0"/>
              <a:t>2. Speed &amp; Performance</a:t>
            </a:r>
            <a:br>
              <a:rPr lang="en-US" dirty="0"/>
            </a:br>
            <a:r>
              <a:rPr lang="en-US" dirty="0"/>
              <a:t>3. Give users what they want</a:t>
            </a:r>
            <a:br>
              <a:rPr lang="en-US" dirty="0"/>
            </a:br>
            <a:r>
              <a:rPr lang="en-US" dirty="0"/>
              <a:t>4. Write for visitors, not for Google</a:t>
            </a:r>
            <a:br>
              <a:rPr lang="en-US" dirty="0"/>
            </a:br>
            <a:endParaRPr lang="en-US" dirty="0"/>
          </a:p>
        </p:txBody>
      </p:sp>
    </p:spTree>
    <p:extLst>
      <p:ext uri="{BB962C8B-B14F-4D97-AF65-F5344CB8AC3E}">
        <p14:creationId xmlns:p14="http://schemas.microsoft.com/office/powerpoint/2010/main" val="14857656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1413012" y="1448791"/>
            <a:ext cx="12192000" cy="3953016"/>
          </a:xfrm>
        </p:spPr>
        <p:txBody>
          <a:bodyPr>
            <a:normAutofit fontScale="90000"/>
          </a:bodyPr>
          <a:lstStyle/>
          <a:p>
            <a:pPr algn="l"/>
            <a:r>
              <a:rPr lang="en-US" dirty="0"/>
              <a:t>1. User Experience</a:t>
            </a:r>
            <a:br>
              <a:rPr lang="en-US" dirty="0"/>
            </a:br>
            <a:r>
              <a:rPr lang="en-US" dirty="0"/>
              <a:t>2. Speed &amp; Performance</a:t>
            </a:r>
            <a:br>
              <a:rPr lang="en-US" dirty="0"/>
            </a:br>
            <a:r>
              <a:rPr lang="en-US" dirty="0"/>
              <a:t>3. Give users what they want</a:t>
            </a:r>
            <a:br>
              <a:rPr lang="en-US" dirty="0"/>
            </a:br>
            <a:r>
              <a:rPr lang="en-US" dirty="0"/>
              <a:t>4. Write for visitors, not for Google</a:t>
            </a:r>
            <a:br>
              <a:rPr lang="en-US" dirty="0"/>
            </a:br>
            <a:r>
              <a:rPr lang="en-US" dirty="0"/>
              <a:t>5. Security</a:t>
            </a:r>
          </a:p>
        </p:txBody>
      </p:sp>
    </p:spTree>
    <p:extLst>
      <p:ext uri="{BB962C8B-B14F-4D97-AF65-F5344CB8AC3E}">
        <p14:creationId xmlns:p14="http://schemas.microsoft.com/office/powerpoint/2010/main" val="2721461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E86566-3AA0-480C-99A5-D0E4AFFCA23B}"/>
              </a:ext>
            </a:extLst>
          </p:cNvPr>
          <p:cNvSpPr>
            <a:spLocks noGrp="1"/>
          </p:cNvSpPr>
          <p:nvPr>
            <p:ph type="ctrTitle"/>
          </p:nvPr>
        </p:nvSpPr>
        <p:spPr>
          <a:xfrm>
            <a:off x="0" y="2733049"/>
            <a:ext cx="12192000" cy="991663"/>
          </a:xfrm>
        </p:spPr>
        <p:txBody>
          <a:bodyPr>
            <a:normAutofit/>
          </a:bodyPr>
          <a:lstStyle/>
          <a:p>
            <a:r>
              <a:rPr lang="en-US" dirty="0"/>
              <a:t>Many may NEVER be used</a:t>
            </a:r>
          </a:p>
        </p:txBody>
      </p:sp>
    </p:spTree>
    <p:extLst>
      <p:ext uri="{BB962C8B-B14F-4D97-AF65-F5344CB8AC3E}">
        <p14:creationId xmlns:p14="http://schemas.microsoft.com/office/powerpoint/2010/main" val="30960389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What Are Your Action Steps?</a:t>
            </a:r>
          </a:p>
        </p:txBody>
      </p:sp>
    </p:spTree>
    <p:extLst>
      <p:ext uri="{BB962C8B-B14F-4D97-AF65-F5344CB8AC3E}">
        <p14:creationId xmlns:p14="http://schemas.microsoft.com/office/powerpoint/2010/main" val="12396112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2291787" y="4517020"/>
            <a:ext cx="12192000" cy="991663"/>
          </a:xfrm>
        </p:spPr>
        <p:txBody>
          <a:bodyPr>
            <a:normAutofit fontScale="90000"/>
          </a:bodyPr>
          <a:lstStyle/>
          <a:p>
            <a:pPr algn="l"/>
            <a:r>
              <a:rPr lang="en-US" dirty="0"/>
              <a:t>1. Get a Google Account</a:t>
            </a:r>
            <a:br>
              <a:rPr lang="en-US" dirty="0"/>
            </a:br>
            <a:r>
              <a:rPr lang="en-US" dirty="0"/>
              <a:t>2. Get Google Analytics</a:t>
            </a:r>
            <a:br>
              <a:rPr lang="en-US" dirty="0"/>
            </a:br>
            <a:r>
              <a:rPr lang="en-US" dirty="0"/>
              <a:t>3. Get Google Search Console</a:t>
            </a:r>
            <a:br>
              <a:rPr lang="en-US" dirty="0"/>
            </a:br>
            <a:r>
              <a:rPr lang="en-US" dirty="0"/>
              <a:t>4. Get Google My Business</a:t>
            </a:r>
            <a:br>
              <a:rPr lang="en-US" dirty="0"/>
            </a:br>
            <a:r>
              <a:rPr lang="en-US" dirty="0"/>
              <a:t>5. Get the other presentations</a:t>
            </a:r>
          </a:p>
        </p:txBody>
      </p:sp>
    </p:spTree>
    <p:extLst>
      <p:ext uri="{BB962C8B-B14F-4D97-AF65-F5344CB8AC3E}">
        <p14:creationId xmlns:p14="http://schemas.microsoft.com/office/powerpoint/2010/main" val="39098880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0"/>
            <a:ext cx="12192000" cy="991663"/>
          </a:xfrm>
        </p:spPr>
        <p:txBody>
          <a:bodyPr>
            <a:normAutofit/>
          </a:bodyPr>
          <a:lstStyle/>
          <a:p>
            <a:r>
              <a:rPr lang="en-US" b="1" dirty="0"/>
              <a:t>Resources</a:t>
            </a:r>
          </a:p>
        </p:txBody>
      </p:sp>
      <p:sp>
        <p:nvSpPr>
          <p:cNvPr id="3" name="TextBox 2">
            <a:extLst>
              <a:ext uri="{FF2B5EF4-FFF2-40B4-BE49-F238E27FC236}">
                <a16:creationId xmlns:a16="http://schemas.microsoft.com/office/drawing/2014/main" id="{A49A815D-D562-44E0-87F2-3A22F2A8674A}"/>
              </a:ext>
            </a:extLst>
          </p:cNvPr>
          <p:cNvSpPr txBox="1"/>
          <p:nvPr/>
        </p:nvSpPr>
        <p:spPr>
          <a:xfrm>
            <a:off x="685076" y="1180618"/>
            <a:ext cx="10718157" cy="5632311"/>
          </a:xfrm>
          <a:prstGeom prst="rect">
            <a:avLst/>
          </a:prstGeom>
          <a:noFill/>
        </p:spPr>
        <p:txBody>
          <a:bodyPr wrap="square" rtlCol="0">
            <a:spAutoFit/>
          </a:bodyPr>
          <a:lstStyle/>
          <a:p>
            <a:pPr marL="285750" indent="-285750">
              <a:buFont typeface="Arial" panose="020B0604020202020204" pitchFamily="34" charset="0"/>
              <a:buChar char="•"/>
            </a:pPr>
            <a:r>
              <a:rPr lang="en-US" sz="3200" dirty="0">
                <a:hlinkClick r:id="rId3"/>
              </a:rPr>
              <a:t>Google Analytics</a:t>
            </a:r>
            <a:endParaRPr lang="en-US" sz="3200" dirty="0"/>
          </a:p>
          <a:p>
            <a:pPr marL="285750" indent="-285750">
              <a:buFont typeface="Arial" panose="020B0604020202020204" pitchFamily="34" charset="0"/>
              <a:buChar char="•"/>
            </a:pPr>
            <a:r>
              <a:rPr lang="en-US" sz="3200" dirty="0">
                <a:hlinkClick r:id="rId4"/>
              </a:rPr>
              <a:t>Google Search Console</a:t>
            </a:r>
            <a:endParaRPr lang="en-US" sz="3200" dirty="0"/>
          </a:p>
          <a:p>
            <a:pPr marL="285750" indent="-285750">
              <a:buFont typeface="Arial" panose="020B0604020202020204" pitchFamily="34" charset="0"/>
              <a:buChar char="•"/>
            </a:pPr>
            <a:r>
              <a:rPr lang="en-US" sz="3200" dirty="0">
                <a:hlinkClick r:id="rId5"/>
              </a:rPr>
              <a:t>Google My Business</a:t>
            </a:r>
            <a:endParaRPr lang="en-US" sz="3200" dirty="0"/>
          </a:p>
          <a:p>
            <a:pPr marL="285750" indent="-285750">
              <a:buFont typeface="Arial" panose="020B0604020202020204" pitchFamily="34" charset="0"/>
              <a:buChar char="•"/>
            </a:pPr>
            <a:r>
              <a:rPr lang="en-US" sz="3200" dirty="0">
                <a:hlinkClick r:id="rId6"/>
              </a:rPr>
              <a:t>Google SEO Starter Guide</a:t>
            </a:r>
            <a:endParaRPr lang="en-US" sz="3200" dirty="0"/>
          </a:p>
          <a:p>
            <a:pPr marL="285750" indent="-285750">
              <a:buFont typeface="Arial" panose="020B0604020202020204" pitchFamily="34" charset="0"/>
              <a:buChar char="•"/>
            </a:pPr>
            <a:r>
              <a:rPr lang="en-US" sz="3200" dirty="0">
                <a:hlinkClick r:id="rId7"/>
              </a:rPr>
              <a:t>Google Quality Rater Guidelines</a:t>
            </a:r>
            <a:endParaRPr lang="en-US" sz="3200" dirty="0"/>
          </a:p>
          <a:p>
            <a:pPr marL="285750" indent="-285750">
              <a:buFont typeface="Arial" panose="020B0604020202020204" pitchFamily="34" charset="0"/>
              <a:buChar char="•"/>
            </a:pPr>
            <a:r>
              <a:rPr lang="en-US" sz="3200" dirty="0">
                <a:hlinkClick r:id="rId8"/>
              </a:rPr>
              <a:t>Website Speed Tests</a:t>
            </a:r>
            <a:endParaRPr lang="en-US" sz="3200" dirty="0"/>
          </a:p>
          <a:p>
            <a:pPr marL="285750" indent="-285750">
              <a:buFont typeface="Arial" panose="020B0604020202020204" pitchFamily="34" charset="0"/>
              <a:buChar char="•"/>
            </a:pPr>
            <a:r>
              <a:rPr lang="en-US" sz="3200" dirty="0">
                <a:hlinkClick r:id="rId9"/>
              </a:rPr>
              <a:t>SEMrush Suite of Tools</a:t>
            </a:r>
            <a:r>
              <a:rPr lang="en-US" sz="3200" dirty="0"/>
              <a:t>  </a:t>
            </a:r>
          </a:p>
          <a:p>
            <a:pPr marL="285750" indent="-285750">
              <a:buFont typeface="Arial" panose="020B0604020202020204" pitchFamily="34" charset="0"/>
              <a:buChar char="•"/>
            </a:pPr>
            <a:r>
              <a:rPr lang="en-US" sz="3200" dirty="0">
                <a:hlinkClick r:id="rId10"/>
              </a:rPr>
              <a:t>This Presentation </a:t>
            </a:r>
            <a:r>
              <a:rPr lang="en-US" sz="3200" dirty="0"/>
              <a:t>– </a:t>
            </a:r>
            <a:r>
              <a:rPr lang="en-US" sz="3200" dirty="0">
                <a:hlinkClick r:id="rId11"/>
              </a:rPr>
              <a:t>http://bit.ly/scott32718</a:t>
            </a:r>
            <a:r>
              <a:rPr lang="en-US" sz="3200" dirty="0"/>
              <a:t>  </a:t>
            </a:r>
          </a:p>
          <a:p>
            <a:pPr marL="285750" indent="-285750">
              <a:buFont typeface="Arial" panose="020B0604020202020204" pitchFamily="34" charset="0"/>
              <a:buChar char="•"/>
            </a:pPr>
            <a:r>
              <a:rPr lang="en-US" sz="3200" dirty="0">
                <a:hlinkClick r:id="rId12"/>
              </a:rPr>
              <a:t>My website &amp; contact info</a:t>
            </a:r>
            <a:endParaRPr lang="en-US" sz="3200"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6834291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0"/>
            <a:ext cx="12192000" cy="991663"/>
          </a:xfrm>
        </p:spPr>
        <p:txBody>
          <a:bodyPr>
            <a:normAutofit/>
          </a:bodyPr>
          <a:lstStyle/>
          <a:p>
            <a:r>
              <a:rPr lang="en-US" b="1" dirty="0"/>
              <a:t>Resources</a:t>
            </a:r>
          </a:p>
        </p:txBody>
      </p:sp>
      <p:sp>
        <p:nvSpPr>
          <p:cNvPr id="3" name="TextBox 2">
            <a:extLst>
              <a:ext uri="{FF2B5EF4-FFF2-40B4-BE49-F238E27FC236}">
                <a16:creationId xmlns:a16="http://schemas.microsoft.com/office/drawing/2014/main" id="{A49A815D-D562-44E0-87F2-3A22F2A8674A}"/>
              </a:ext>
            </a:extLst>
          </p:cNvPr>
          <p:cNvSpPr txBox="1"/>
          <p:nvPr/>
        </p:nvSpPr>
        <p:spPr>
          <a:xfrm>
            <a:off x="685076" y="1180618"/>
            <a:ext cx="10718157" cy="5632311"/>
          </a:xfrm>
          <a:prstGeom prst="rect">
            <a:avLst/>
          </a:prstGeom>
          <a:noFill/>
        </p:spPr>
        <p:txBody>
          <a:bodyPr wrap="square" rtlCol="0">
            <a:spAutoFit/>
          </a:bodyPr>
          <a:lstStyle/>
          <a:p>
            <a:pPr marL="285750" indent="-285750">
              <a:buFont typeface="Arial" panose="020B0604020202020204" pitchFamily="34" charset="0"/>
              <a:buChar char="•"/>
            </a:pPr>
            <a:r>
              <a:rPr lang="en-US" sz="3200" dirty="0">
                <a:hlinkClick r:id="rId3"/>
              </a:rPr>
              <a:t>Google Analytics</a:t>
            </a:r>
            <a:endParaRPr lang="en-US" sz="3200" dirty="0"/>
          </a:p>
          <a:p>
            <a:pPr marL="285750" indent="-285750">
              <a:buFont typeface="Arial" panose="020B0604020202020204" pitchFamily="34" charset="0"/>
              <a:buChar char="•"/>
            </a:pPr>
            <a:r>
              <a:rPr lang="en-US" sz="3200" dirty="0">
                <a:hlinkClick r:id="rId4"/>
              </a:rPr>
              <a:t>Google Search Console</a:t>
            </a:r>
            <a:endParaRPr lang="en-US" sz="3200" dirty="0"/>
          </a:p>
          <a:p>
            <a:pPr marL="285750" indent="-285750">
              <a:buFont typeface="Arial" panose="020B0604020202020204" pitchFamily="34" charset="0"/>
              <a:buChar char="•"/>
            </a:pPr>
            <a:r>
              <a:rPr lang="en-US" sz="3200" dirty="0">
                <a:hlinkClick r:id="rId5"/>
              </a:rPr>
              <a:t>Google My Business</a:t>
            </a:r>
            <a:endParaRPr lang="en-US" sz="3200" dirty="0"/>
          </a:p>
          <a:p>
            <a:pPr marL="285750" indent="-285750">
              <a:buFont typeface="Arial" panose="020B0604020202020204" pitchFamily="34" charset="0"/>
              <a:buChar char="•"/>
            </a:pPr>
            <a:r>
              <a:rPr lang="en-US" sz="3200" dirty="0">
                <a:hlinkClick r:id="rId6"/>
              </a:rPr>
              <a:t>Google SEO Starter Guide</a:t>
            </a:r>
            <a:endParaRPr lang="en-US" sz="3200" dirty="0"/>
          </a:p>
          <a:p>
            <a:pPr marL="285750" indent="-285750">
              <a:buFont typeface="Arial" panose="020B0604020202020204" pitchFamily="34" charset="0"/>
              <a:buChar char="•"/>
            </a:pPr>
            <a:r>
              <a:rPr lang="en-US" sz="3200" dirty="0">
                <a:hlinkClick r:id="rId7"/>
              </a:rPr>
              <a:t>Google Quality Rater Guidelines</a:t>
            </a:r>
            <a:endParaRPr lang="en-US" sz="3200" dirty="0"/>
          </a:p>
          <a:p>
            <a:pPr marL="285750" indent="-285750">
              <a:buFont typeface="Arial" panose="020B0604020202020204" pitchFamily="34" charset="0"/>
              <a:buChar char="•"/>
            </a:pPr>
            <a:r>
              <a:rPr lang="en-US" sz="3200" dirty="0">
                <a:hlinkClick r:id="rId8"/>
              </a:rPr>
              <a:t>Website Speed Tests</a:t>
            </a:r>
            <a:endParaRPr lang="en-US" sz="3200" dirty="0"/>
          </a:p>
          <a:p>
            <a:pPr marL="285750" indent="-285750">
              <a:buFont typeface="Arial" panose="020B0604020202020204" pitchFamily="34" charset="0"/>
              <a:buChar char="•"/>
            </a:pPr>
            <a:r>
              <a:rPr lang="en-US" sz="3200" dirty="0">
                <a:hlinkClick r:id="rId9"/>
              </a:rPr>
              <a:t>SEMrush Suite of Tools</a:t>
            </a:r>
            <a:r>
              <a:rPr lang="en-US" sz="3200" dirty="0"/>
              <a:t>  </a:t>
            </a:r>
          </a:p>
          <a:p>
            <a:pPr marL="285750" indent="-285750">
              <a:buFont typeface="Arial" panose="020B0604020202020204" pitchFamily="34" charset="0"/>
              <a:buChar char="•"/>
            </a:pPr>
            <a:r>
              <a:rPr lang="en-US" sz="3200" dirty="0">
                <a:hlinkClick r:id="rId10"/>
              </a:rPr>
              <a:t>This Presentation </a:t>
            </a:r>
            <a:r>
              <a:rPr lang="en-US" sz="3200" dirty="0"/>
              <a:t>– </a:t>
            </a:r>
            <a:r>
              <a:rPr lang="en-US" sz="3200" dirty="0">
                <a:hlinkClick r:id="rId11"/>
              </a:rPr>
              <a:t>http://bit.ly/scott32718</a:t>
            </a:r>
            <a:r>
              <a:rPr lang="en-US" sz="3200" dirty="0"/>
              <a:t>  </a:t>
            </a:r>
          </a:p>
          <a:p>
            <a:pPr marL="285750" indent="-285750">
              <a:buFont typeface="Arial" panose="020B0604020202020204" pitchFamily="34" charset="0"/>
              <a:buChar char="•"/>
            </a:pPr>
            <a:r>
              <a:rPr lang="en-US" sz="3200" dirty="0">
                <a:hlinkClick r:id="rId12"/>
              </a:rPr>
              <a:t>My website &amp; contact info</a:t>
            </a:r>
            <a:endParaRPr lang="en-US" sz="3200"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A0181D83-4538-48E5-912B-CF9DED87AA54}"/>
              </a:ext>
            </a:extLst>
          </p:cNvPr>
          <p:cNvPicPr>
            <a:picLocks noChangeAspect="1"/>
          </p:cNvPicPr>
          <p:nvPr/>
        </p:nvPicPr>
        <p:blipFill>
          <a:blip r:embed="rId13"/>
          <a:stretch>
            <a:fillRect/>
          </a:stretch>
        </p:blipFill>
        <p:spPr>
          <a:xfrm>
            <a:off x="6552328" y="1048813"/>
            <a:ext cx="5310674" cy="2856437"/>
          </a:xfrm>
          <a:prstGeom prst="rect">
            <a:avLst/>
          </a:prstGeom>
        </p:spPr>
      </p:pic>
    </p:spTree>
    <p:extLst>
      <p:ext uri="{BB962C8B-B14F-4D97-AF65-F5344CB8AC3E}">
        <p14:creationId xmlns:p14="http://schemas.microsoft.com/office/powerpoint/2010/main" val="973519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E86566-3AA0-480C-99A5-D0E4AFFCA23B}"/>
              </a:ext>
            </a:extLst>
          </p:cNvPr>
          <p:cNvSpPr>
            <a:spLocks noGrp="1"/>
          </p:cNvSpPr>
          <p:nvPr>
            <p:ph type="ctrTitle"/>
          </p:nvPr>
        </p:nvSpPr>
        <p:spPr>
          <a:xfrm>
            <a:off x="0" y="2733049"/>
            <a:ext cx="12192000" cy="991663"/>
          </a:xfrm>
        </p:spPr>
        <p:txBody>
          <a:bodyPr>
            <a:normAutofit/>
          </a:bodyPr>
          <a:lstStyle/>
          <a:p>
            <a:r>
              <a:rPr lang="en-US" dirty="0"/>
              <a:t>How Does Google Work?</a:t>
            </a:r>
          </a:p>
        </p:txBody>
      </p:sp>
    </p:spTree>
    <p:extLst>
      <p:ext uri="{BB962C8B-B14F-4D97-AF65-F5344CB8AC3E}">
        <p14:creationId xmlns:p14="http://schemas.microsoft.com/office/powerpoint/2010/main" val="4199607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EBAE-55E8-4CA8-A415-AFF77DCAA2C9}"/>
              </a:ext>
            </a:extLst>
          </p:cNvPr>
          <p:cNvSpPr>
            <a:spLocks noGrp="1"/>
          </p:cNvSpPr>
          <p:nvPr>
            <p:ph type="ctrTitle"/>
          </p:nvPr>
        </p:nvSpPr>
        <p:spPr>
          <a:xfrm>
            <a:off x="0" y="2733049"/>
            <a:ext cx="12192000" cy="991663"/>
          </a:xfrm>
        </p:spPr>
        <p:txBody>
          <a:bodyPr>
            <a:normAutofit/>
          </a:bodyPr>
          <a:lstStyle/>
          <a:p>
            <a:r>
              <a:rPr lang="en-US" dirty="0"/>
              <a:t>Transactional Searches</a:t>
            </a:r>
          </a:p>
        </p:txBody>
      </p:sp>
      <p:pic>
        <p:nvPicPr>
          <p:cNvPr id="6" name="Picture 5">
            <a:extLst>
              <a:ext uri="{FF2B5EF4-FFF2-40B4-BE49-F238E27FC236}">
                <a16:creationId xmlns:a16="http://schemas.microsoft.com/office/drawing/2014/main" id="{A7D383BB-31F9-4740-B0B5-E57D517CFFAD}"/>
              </a:ext>
            </a:extLst>
          </p:cNvPr>
          <p:cNvPicPr>
            <a:picLocks noChangeAspect="1"/>
          </p:cNvPicPr>
          <p:nvPr/>
        </p:nvPicPr>
        <p:blipFill>
          <a:blip r:embed="rId3"/>
          <a:stretch>
            <a:fillRect/>
          </a:stretch>
        </p:blipFill>
        <p:spPr>
          <a:xfrm>
            <a:off x="462455" y="498756"/>
            <a:ext cx="11353346" cy="5415907"/>
          </a:xfrm>
          <a:prstGeom prst="rect">
            <a:avLst/>
          </a:prstGeom>
        </p:spPr>
      </p:pic>
    </p:spTree>
    <p:extLst>
      <p:ext uri="{BB962C8B-B14F-4D97-AF65-F5344CB8AC3E}">
        <p14:creationId xmlns:p14="http://schemas.microsoft.com/office/powerpoint/2010/main" val="39321654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5578</TotalTime>
  <Words>2254</Words>
  <Application>Microsoft Office PowerPoint</Application>
  <PresentationFormat>Widescreen</PresentationFormat>
  <Paragraphs>385</Paragraphs>
  <Slides>73</Slides>
  <Notes>73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73</vt:i4>
      </vt:variant>
    </vt:vector>
  </HeadingPairs>
  <TitlesOfParts>
    <vt:vector size="77" baseType="lpstr">
      <vt:lpstr>Arial</vt:lpstr>
      <vt:lpstr>Calibri</vt:lpstr>
      <vt:lpstr>Calibri Light</vt:lpstr>
      <vt:lpstr>Office Theme</vt:lpstr>
      <vt:lpstr>PowerPoint Presentation</vt:lpstr>
      <vt:lpstr>PowerPoint Presentation</vt:lpstr>
      <vt:lpstr>ABOUT ME</vt:lpstr>
      <vt:lpstr>Breaking Down Google’s Algorithm</vt:lpstr>
      <vt:lpstr>PowerPoint Presentation</vt:lpstr>
      <vt:lpstr>Explaining Google’s Algorithm</vt:lpstr>
      <vt:lpstr>Many may NEVER be used</vt:lpstr>
      <vt:lpstr>How Does Google Work?</vt:lpstr>
      <vt:lpstr>Transactional Searches</vt:lpstr>
      <vt:lpstr>Transactional Searches</vt:lpstr>
      <vt:lpstr>Transactional Searches</vt:lpstr>
      <vt:lpstr>Transactional Searches</vt:lpstr>
      <vt:lpstr>Transactional Searches</vt:lpstr>
      <vt:lpstr>Transactional Searches</vt:lpstr>
      <vt:lpstr>Transactional Searches</vt:lpstr>
      <vt:lpstr>Transactional Searches</vt:lpstr>
      <vt:lpstr>Transactional Searches</vt:lpstr>
      <vt:lpstr>Transactional Searches</vt:lpstr>
      <vt:lpstr>Transactional Searches</vt:lpstr>
      <vt:lpstr>Transactional Searches</vt:lpstr>
      <vt:lpstr>Transactional Searches</vt:lpstr>
      <vt:lpstr>What is Google’s Goal?</vt:lpstr>
      <vt:lpstr>Google wants to give you what you want.</vt:lpstr>
      <vt:lpstr>1998</vt:lpstr>
      <vt:lpstr>WWGD?</vt:lpstr>
      <vt:lpstr>Vote</vt:lpstr>
      <vt:lpstr>Go here to buy blue widgets</vt:lpstr>
      <vt:lpstr>Vote</vt:lpstr>
      <vt:lpstr>Easy Street</vt:lpstr>
      <vt:lpstr>Google Barely Changed</vt:lpstr>
      <vt:lpstr>Sneaky</vt:lpstr>
      <vt:lpstr>Cottage Industry</vt:lpstr>
      <vt:lpstr>Spinning Content</vt:lpstr>
      <vt:lpstr>Wild Wild West</vt:lpstr>
      <vt:lpstr>Google went public</vt:lpstr>
      <vt:lpstr>PowerPoint Presentation</vt:lpstr>
      <vt:lpstr>2004 - 2010</vt:lpstr>
      <vt:lpstr>2005 - ongoing</vt:lpstr>
      <vt:lpstr>2010 - Caffeine</vt:lpstr>
      <vt:lpstr>ANGRY PANDA</vt:lpstr>
      <vt:lpstr>PENGUIN </vt:lpstr>
      <vt:lpstr>PENGUIN </vt:lpstr>
      <vt:lpstr>Payday Loan</vt:lpstr>
      <vt:lpstr>HUMMINGBIRD</vt:lpstr>
      <vt:lpstr>HUMMINGBIRD</vt:lpstr>
      <vt:lpstr>Pigeon</vt:lpstr>
      <vt:lpstr>PowerPoint Presentation</vt:lpstr>
      <vt:lpstr> Mobilegeddon </vt:lpstr>
      <vt:lpstr> Mobilegeddon </vt:lpstr>
      <vt:lpstr>Rankbrain</vt:lpstr>
      <vt:lpstr>PowerPoint Presentation</vt:lpstr>
      <vt:lpstr>POSSUM</vt:lpstr>
      <vt:lpstr>Fred</vt:lpstr>
      <vt:lpstr>SSL</vt:lpstr>
      <vt:lpstr>SSL</vt:lpstr>
      <vt:lpstr>SSL</vt:lpstr>
      <vt:lpstr>SSL</vt:lpstr>
      <vt:lpstr>SSL</vt:lpstr>
      <vt:lpstr>All Algorithm Updates have  one thing in common…</vt:lpstr>
      <vt:lpstr>What is Google’s Goal?</vt:lpstr>
      <vt:lpstr>Google’s Goal is to give you  exactly what you are looking for</vt:lpstr>
      <vt:lpstr>Your goal should be the  same for your visitors.</vt:lpstr>
      <vt:lpstr>What Should You Focus On?</vt:lpstr>
      <vt:lpstr>What Should You Focus On?</vt:lpstr>
      <vt:lpstr>1. User Experience </vt:lpstr>
      <vt:lpstr>1. User Experience 2. Speed &amp; Performance </vt:lpstr>
      <vt:lpstr>1. User Experience 2. Speed &amp; Performance 3. Give users what they want </vt:lpstr>
      <vt:lpstr>1. User Experience 2. Speed &amp; Performance 3. Give users what they want 4. Write for visitors, not for Google </vt:lpstr>
      <vt:lpstr>1. User Experience 2. Speed &amp; Performance 3. Give users what they want 4. Write for visitors, not for Google 5. Security</vt:lpstr>
      <vt:lpstr>What Are Your Action Steps?</vt:lpstr>
      <vt:lpstr>1. Get a Google Account 2. Get Google Analytics 3. Get Google Search Console 4. Get Google My Business 5. Get the other presentations</vt:lpstr>
      <vt:lpstr>Resources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the item name</dc:title>
  <dc:creator>Scott Hendison</dc:creator>
  <cp:lastModifiedBy>Scott Hendison</cp:lastModifiedBy>
  <cp:revision>120</cp:revision>
  <dcterms:created xsi:type="dcterms:W3CDTF">2018-03-23T18:43:40Z</dcterms:created>
  <dcterms:modified xsi:type="dcterms:W3CDTF">2018-03-27T17:08:47Z</dcterms:modified>
</cp:coreProperties>
</file>